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sldIdLst>
    <p:sldId id="351" r:id="rId2"/>
    <p:sldId id="352" r:id="rId3"/>
    <p:sldId id="279" r:id="rId4"/>
    <p:sldId id="280" r:id="rId5"/>
    <p:sldId id="281" r:id="rId6"/>
    <p:sldId id="282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44" r:id="rId16"/>
    <p:sldId id="345" r:id="rId17"/>
    <p:sldId id="354" r:id="rId18"/>
    <p:sldId id="355" r:id="rId19"/>
    <p:sldId id="263" r:id="rId20"/>
    <p:sldId id="350" r:id="rId21"/>
    <p:sldId id="353" r:id="rId22"/>
    <p:sldId id="260" r:id="rId23"/>
    <p:sldId id="349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70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12BDA-EAE2-49C9-99AD-49BB8D0E7D5A}" type="datetimeFigureOut">
              <a:rPr lang="uk-UA" smtClean="0"/>
              <a:t>09.03.2021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AADD2-630F-4AF1-9A19-C6D7036372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5419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AADD2-630F-4AF1-9A19-C6D703637270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20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675D-2B0E-4BCA-9D80-3D9DC7A9CD5B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157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4362-E7BF-462A-97EF-4186087964A4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055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A9E-CFE2-42DB-A1A7-55F19FA7A550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1543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9E39-EDE0-4BA6-96F7-71219FA9AFC7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837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8B09-3982-4B81-8DF6-E48B6A0ABF23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9085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209C-2CBF-4B52-9807-718E88CB03A0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1985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F44E-95CC-4B76-B2E8-AD555B6DC730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1705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04BBF-B6F6-43AD-B7E9-8D08F9D9BF3F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02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64D0-E165-414D-9F6A-882AB1E504F0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695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72CF-C7BD-46CF-B5B4-880588B6D5A4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41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7C19-E8FA-4775-9DDA-9E99BE6558D0}" type="datetime1">
              <a:rPr lang="uk-UA" smtClean="0"/>
              <a:t>09.03.2021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658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5C30-51C7-415A-AF5C-A4CFF9616D10}" type="datetime1">
              <a:rPr lang="uk-UA" smtClean="0"/>
              <a:t>09.03.2021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488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621A-BE17-4E5F-9BAC-921BEA9F7AB1}" type="datetime1">
              <a:rPr lang="uk-UA" smtClean="0"/>
              <a:t>09.03.2021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420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9F87-8360-4EF6-A817-43945CFF2899}" type="datetime1">
              <a:rPr lang="uk-UA" smtClean="0"/>
              <a:t>09.03.2021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990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108A-32D2-4D0F-BE02-A2D1228CD179}" type="datetime1">
              <a:rPr lang="uk-UA" smtClean="0"/>
              <a:t>09.03.2021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550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FD1D-3332-4DE0-BF72-E293E447AC6D}" type="datetime1">
              <a:rPr lang="uk-UA" smtClean="0"/>
              <a:t>09.03.2021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72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EDDE5-CB3D-4E73-A5BB-D88BC28A7024}" type="datetime1">
              <a:rPr lang="uk-UA" smtClean="0"/>
              <a:t>09.03.2021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B835EAE-7467-4947-9CF8-7C3B5B227A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417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03867" y="160097"/>
            <a:ext cx="7766936" cy="1646302"/>
          </a:xfrm>
        </p:spPr>
        <p:txBody>
          <a:bodyPr/>
          <a:lstStyle/>
          <a:p>
            <a:pPr algn="ctr"/>
            <a:r>
              <a:rPr lang="uk-UA" dirty="0" smtClean="0"/>
              <a:t>Семінарське заняття 2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1613" y="4752796"/>
            <a:ext cx="7766936" cy="1398622"/>
          </a:xfrm>
        </p:spPr>
        <p:txBody>
          <a:bodyPr>
            <a:noAutofit/>
          </a:bodyPr>
          <a:lstStyle/>
          <a:p>
            <a:r>
              <a:rPr lang="uk-UA" sz="1400" dirty="0" smtClean="0">
                <a:solidFill>
                  <a:schemeClr val="tx1"/>
                </a:solidFill>
              </a:rPr>
              <a:t>Презентацію підготували</a:t>
            </a:r>
          </a:p>
          <a:p>
            <a:r>
              <a:rPr lang="uk-UA" sz="1400" dirty="0">
                <a:solidFill>
                  <a:schemeClr val="tx1"/>
                </a:solidFill>
              </a:rPr>
              <a:t>д</a:t>
            </a:r>
            <a:r>
              <a:rPr lang="uk-UA" sz="1400" dirty="0" smtClean="0">
                <a:solidFill>
                  <a:schemeClr val="tx1"/>
                </a:solidFill>
              </a:rPr>
              <a:t>. </a:t>
            </a:r>
            <a:r>
              <a:rPr lang="uk-UA" sz="1400" dirty="0" err="1" smtClean="0">
                <a:solidFill>
                  <a:schemeClr val="tx1"/>
                </a:solidFill>
              </a:rPr>
              <a:t>фарм</a:t>
            </a:r>
            <a:r>
              <a:rPr lang="uk-UA" sz="1400" dirty="0" smtClean="0">
                <a:solidFill>
                  <a:schemeClr val="tx1"/>
                </a:solidFill>
              </a:rPr>
              <a:t>. н. Борисюк І. Ю.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доц., </a:t>
            </a:r>
            <a:r>
              <a:rPr lang="uk-UA" sz="1400" dirty="0" err="1" smtClean="0">
                <a:solidFill>
                  <a:schemeClr val="tx1"/>
                </a:solidFill>
              </a:rPr>
              <a:t>к.фарм.н</a:t>
            </a:r>
            <a:r>
              <a:rPr lang="uk-UA" sz="1400" dirty="0" smtClean="0">
                <a:solidFill>
                  <a:schemeClr val="tx1"/>
                </a:solidFill>
              </a:rPr>
              <a:t>. </a:t>
            </a:r>
            <a:r>
              <a:rPr lang="uk-UA" sz="1400" dirty="0" err="1" smtClean="0">
                <a:solidFill>
                  <a:schemeClr val="tx1"/>
                </a:solidFill>
              </a:rPr>
              <a:t>Фізор</a:t>
            </a:r>
            <a:r>
              <a:rPr lang="uk-UA" sz="1400" dirty="0" smtClean="0">
                <a:solidFill>
                  <a:schemeClr val="tx1"/>
                </a:solidFill>
              </a:rPr>
              <a:t> Н. С.</a:t>
            </a:r>
          </a:p>
          <a:p>
            <a:r>
              <a:rPr lang="uk-UA" sz="1400" dirty="0" smtClean="0">
                <a:solidFill>
                  <a:schemeClr val="tx1"/>
                </a:solidFill>
              </a:rPr>
              <a:t>ас., </a:t>
            </a:r>
            <a:r>
              <a:rPr lang="uk-UA" sz="1400" dirty="0" err="1" smtClean="0">
                <a:solidFill>
                  <a:schemeClr val="tx1"/>
                </a:solidFill>
              </a:rPr>
              <a:t>к.б.н</a:t>
            </a:r>
            <a:r>
              <a:rPr lang="uk-UA" sz="1400" dirty="0" smtClean="0">
                <a:solidFill>
                  <a:schemeClr val="tx1"/>
                </a:solidFill>
              </a:rPr>
              <a:t>. Валіводзь І. П.</a:t>
            </a:r>
            <a:endParaRPr lang="uk-UA" sz="14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687321"/>
              </p:ext>
            </p:extLst>
          </p:nvPr>
        </p:nvGraphicFramePr>
        <p:xfrm>
          <a:off x="823152" y="1748278"/>
          <a:ext cx="10445212" cy="22695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445212">
                  <a:extLst>
                    <a:ext uri="{9D8B030D-6E8A-4147-A177-3AD203B41FA5}">
                      <a16:colId xmlns:a16="http://schemas.microsoft.com/office/drawing/2014/main" val="3549438577"/>
                    </a:ext>
                  </a:extLst>
                </a:gridCol>
              </a:tblGrid>
              <a:tr h="226954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Тема: Комплексні </a:t>
                      </a:r>
                      <a:r>
                        <a:rPr lang="uk-UA" sz="20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гомеопатичні лікарські засоби. Технологія комплексних гомеопатичних лікарських препаратів, оформлення до відпуску та контроль їх </a:t>
                      </a:r>
                      <a:r>
                        <a:rPr lang="uk-UA" sz="20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якості.Технологія</a:t>
                      </a:r>
                      <a:r>
                        <a:rPr lang="uk-UA" sz="20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твердих, комплексних гомеопатичних лікарських форм, оформлення до відпуску та контроль їх якості. Технологія виготовлення рідких гомеопатичних лікарських форм (практичні навички). Технологія виготовлення твердих гомеопатичних лікарських форм (практичні навички). 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747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876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09750" y="785814"/>
            <a:ext cx="8572500" cy="5572125"/>
          </a:xfrm>
        </p:spPr>
        <p:txBody>
          <a:bodyPr>
            <a:noAutofit/>
          </a:bodyPr>
          <a:lstStyle/>
          <a:p>
            <a:pPr marL="1005840" lvl="2" algn="ctr" hangingPunct="0">
              <a:buClr>
                <a:schemeClr val="accent2">
                  <a:shade val="50000"/>
                </a:schemeClr>
              </a:buClr>
              <a:buNone/>
              <a:defRPr/>
            </a:pPr>
            <a:r>
              <a:rPr lang="ru-RU" b="1" dirty="0" smtClean="0"/>
              <a:t>ППК </a:t>
            </a:r>
            <a:r>
              <a:rPr lang="ru-RU" dirty="0" smtClean="0"/>
              <a:t>(</a:t>
            </a:r>
            <a:r>
              <a:rPr lang="ru-RU" dirty="0" err="1" smtClean="0"/>
              <a:t>зворотній</a:t>
            </a:r>
            <a:r>
              <a:rPr lang="ru-RU" dirty="0" smtClean="0"/>
              <a:t> </a:t>
            </a:r>
            <a:r>
              <a:rPr lang="ru-RU" dirty="0" err="1" smtClean="0"/>
              <a:t>бік</a:t>
            </a:r>
            <a:r>
              <a:rPr lang="ru-RU" dirty="0" smtClean="0"/>
              <a:t>)</a:t>
            </a:r>
          </a:p>
          <a:p>
            <a:pPr marL="342900" lvl="2" indent="-342900" algn="just">
              <a:buClr>
                <a:schemeClr val="accent2">
                  <a:shade val="50000"/>
                </a:schemeClr>
              </a:buClr>
              <a:buNone/>
              <a:defRPr/>
            </a:pPr>
            <a:r>
              <a:rPr lang="uk-UA" dirty="0" smtClean="0"/>
              <a:t>Гранул цукрових 10,0 г</a:t>
            </a:r>
            <a:endParaRPr lang="en-US" dirty="0" smtClean="0"/>
          </a:p>
          <a:p>
            <a:pPr marL="342900" lvl="2" indent="-342900" algn="just">
              <a:buClr>
                <a:schemeClr val="accent2">
                  <a:shade val="50000"/>
                </a:schemeClr>
              </a:buClr>
              <a:buNone/>
              <a:defRPr/>
            </a:pPr>
            <a:r>
              <a:rPr lang="ru-RU" dirty="0" err="1" smtClean="0"/>
              <a:t>Розведення</a:t>
            </a:r>
            <a:r>
              <a:rPr lang="ru-RU" dirty="0" smtClean="0"/>
              <a:t> </a:t>
            </a:r>
            <a:r>
              <a:rPr lang="uk-UA" dirty="0" smtClean="0"/>
              <a:t>T</a:t>
            </a:r>
            <a:r>
              <a:rPr lang="en-US" dirty="0" err="1" smtClean="0"/>
              <a:t>huja</a:t>
            </a:r>
            <a:r>
              <a:rPr lang="uk-UA" dirty="0" err="1" smtClean="0"/>
              <a:t>  </a:t>
            </a:r>
            <a:r>
              <a:rPr lang="uk-UA" dirty="0" smtClean="0"/>
              <a:t>С</a:t>
            </a:r>
            <a:r>
              <a:rPr lang="ru-RU" dirty="0" smtClean="0"/>
              <a:t>11: 0,1 г  (3 </a:t>
            </a:r>
            <a:r>
              <a:rPr lang="ru-RU" dirty="0" err="1" smtClean="0"/>
              <a:t>краплі</a:t>
            </a:r>
            <a:r>
              <a:rPr lang="ru-RU" dirty="0" smtClean="0"/>
              <a:t>)</a:t>
            </a:r>
          </a:p>
          <a:p>
            <a:pPr marL="342900" lvl="2" indent="-342900" algn="just">
              <a:buClr>
                <a:schemeClr val="accent2">
                  <a:shade val="50000"/>
                </a:schemeClr>
              </a:buClr>
              <a:buNone/>
              <a:defRPr/>
            </a:pPr>
            <a:r>
              <a:rPr lang="ru-RU" dirty="0" smtClean="0"/>
              <a:t>Спирту </a:t>
            </a:r>
            <a:r>
              <a:rPr lang="ru-RU" dirty="0" err="1" smtClean="0"/>
              <a:t>етилового</a:t>
            </a:r>
            <a:r>
              <a:rPr lang="ru-RU" dirty="0" smtClean="0"/>
              <a:t> 45 % для </a:t>
            </a:r>
            <a:r>
              <a:rPr lang="ru-RU" dirty="0" err="1" smtClean="0"/>
              <a:t>зволоження</a:t>
            </a:r>
            <a:r>
              <a:rPr lang="ru-RU" dirty="0" smtClean="0"/>
              <a:t> гранул </a:t>
            </a:r>
            <a:r>
              <a:rPr lang="ru-RU" dirty="0" err="1" smtClean="0"/>
              <a:t>цукрових</a:t>
            </a:r>
            <a:r>
              <a:rPr lang="ru-RU" dirty="0" smtClean="0"/>
              <a:t>: 0,1 г  (3 </a:t>
            </a:r>
            <a:r>
              <a:rPr lang="ru-RU" dirty="0" err="1" smtClean="0"/>
              <a:t>краплі</a:t>
            </a:r>
            <a:r>
              <a:rPr lang="ru-RU" dirty="0" smtClean="0"/>
              <a:t>)</a:t>
            </a:r>
          </a:p>
          <a:p>
            <a:pPr marL="342900" lvl="2" indent="-342900" algn="just">
              <a:buClr>
                <a:schemeClr val="accent2">
                  <a:shade val="50000"/>
                </a:schemeClr>
              </a:buClr>
              <a:buNone/>
              <a:defRPr/>
            </a:pPr>
            <a:endParaRPr lang="ru-RU" dirty="0" smtClean="0"/>
          </a:p>
          <a:p>
            <a:pPr marL="274320" indent="-274320" algn="just">
              <a:buFont typeface="Wingdings 2"/>
              <a:buChar char=""/>
              <a:defRPr/>
            </a:pPr>
            <a:r>
              <a:rPr lang="ru-RU" sz="2100" b="1" i="1" dirty="0" err="1"/>
              <a:t>Технологія</a:t>
            </a:r>
            <a:r>
              <a:rPr lang="ru-RU" sz="2100" b="1" i="1" dirty="0"/>
              <a:t>. </a:t>
            </a:r>
            <a:r>
              <a:rPr lang="uk-UA" sz="2100" dirty="0"/>
              <a:t>Для виготовлення 10,0 гомеопатичних гранул </a:t>
            </a:r>
            <a:r>
              <a:rPr lang="en-US" sz="2100" dirty="0" err="1"/>
              <a:t>Thuja</a:t>
            </a:r>
            <a:r>
              <a:rPr lang="en-US" sz="2100" dirty="0"/>
              <a:t> </a:t>
            </a:r>
            <a:r>
              <a:rPr lang="uk-UA" sz="2100" dirty="0"/>
              <a:t>С12 відважують 10,0 цукрових гранул у флаконі ємністю 30,0 та додаються 0,1 (3 краплі) 60 % спирту етилового, декілька раз струшують з метою зволоження гранул цукрових. Після цього додаються 0,1 (3 краплі) гомеопатичного розведення </a:t>
            </a:r>
            <a:r>
              <a:rPr lang="en-US" sz="2100" dirty="0" err="1"/>
              <a:t>Thuja</a:t>
            </a:r>
            <a:r>
              <a:rPr lang="en-US" sz="2100" dirty="0"/>
              <a:t> C11, </a:t>
            </a:r>
            <a:r>
              <a:rPr lang="uk-UA" sz="2100" dirty="0"/>
              <a:t>флакон закривають кришкою, що обгорнута пергаментним папером та інтенсивно струшують (потенціюють) протягом 10 хв. Далі гранули висипають на пергаментний папір та висушують при кімнатній температурі. Готові гомеопатичні гранули переносять у флакон для відпуску. Наклеюють № рецепта. Заповнюють ППК (лицьовий бік).</a:t>
            </a:r>
            <a:endParaRPr lang="ru-RU" sz="21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142852"/>
            <a:ext cx="8229600" cy="58259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i="1" err="1">
                <a:solidFill>
                  <a:schemeClr val="tx1"/>
                </a:solidFill>
              </a:rPr>
              <a:t>Технологія</a:t>
            </a:r>
            <a:endParaRPr lang="ru-RU" sz="4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970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Содержимое 2"/>
          <p:cNvSpPr>
            <a:spLocks noGrp="1"/>
          </p:cNvSpPr>
          <p:nvPr>
            <p:ph idx="1"/>
          </p:nvPr>
        </p:nvSpPr>
        <p:spPr>
          <a:xfrm>
            <a:off x="1981200" y="1357314"/>
            <a:ext cx="8229600" cy="5000625"/>
          </a:xfrm>
        </p:spPr>
        <p:txBody>
          <a:bodyPr/>
          <a:lstStyle/>
          <a:p>
            <a:pPr algn="ctr" hangingPunct="0">
              <a:buFont typeface="Wingdings 2" pitchFamily="18" charset="2"/>
              <a:buNone/>
            </a:pPr>
            <a:r>
              <a:rPr lang="ru-RU" b="1" dirty="0" smtClean="0"/>
              <a:t>ППК</a:t>
            </a:r>
            <a:r>
              <a:rPr lang="ru-RU" dirty="0" smtClean="0"/>
              <a:t> (</a:t>
            </a:r>
            <a:r>
              <a:rPr lang="ru-RU" dirty="0" err="1" smtClean="0"/>
              <a:t>лицьовий</a:t>
            </a:r>
            <a:r>
              <a:rPr lang="ru-RU" dirty="0" smtClean="0"/>
              <a:t> </a:t>
            </a:r>
            <a:r>
              <a:rPr lang="ru-RU" dirty="0" err="1" smtClean="0"/>
              <a:t>бік</a:t>
            </a:r>
            <a:r>
              <a:rPr lang="ru-RU" dirty="0" smtClean="0"/>
              <a:t>)</a:t>
            </a:r>
          </a:p>
          <a:p>
            <a:pPr algn="ctr" hangingPunct="0">
              <a:buFont typeface="Wingdings 2" pitchFamily="18" charset="2"/>
              <a:buNone/>
            </a:pPr>
            <a:r>
              <a:rPr lang="ru-RU" dirty="0" smtClean="0"/>
              <a:t>Дата                 № рецепта</a:t>
            </a:r>
          </a:p>
          <a:p>
            <a:pPr hangingPunct="0">
              <a:buFont typeface="Wingdings 2" pitchFamily="18" charset="2"/>
              <a:buNone/>
            </a:pPr>
            <a:r>
              <a:rPr lang="uk-UA" dirty="0" smtClean="0"/>
              <a:t>			</a:t>
            </a:r>
            <a:r>
              <a:rPr lang="uk-UA" dirty="0" err="1" smtClean="0"/>
              <a:t>Granulae</a:t>
            </a:r>
            <a:r>
              <a:rPr lang="uk-UA" dirty="0" smtClean="0"/>
              <a:t> </a:t>
            </a:r>
            <a:r>
              <a:rPr lang="uk-UA" dirty="0" err="1" smtClean="0"/>
              <a:t>saccharati</a:t>
            </a:r>
            <a:r>
              <a:rPr lang="uk-UA" i="1" dirty="0" smtClean="0"/>
              <a:t> </a:t>
            </a:r>
            <a:r>
              <a:rPr lang="uk-UA" dirty="0" smtClean="0"/>
              <a:t>10,0 </a:t>
            </a:r>
            <a:endParaRPr lang="ru-RU" dirty="0" smtClean="0"/>
          </a:p>
          <a:p>
            <a:pPr>
              <a:buFont typeface="Wingdings 2" pitchFamily="18" charset="2"/>
              <a:buNone/>
            </a:pPr>
            <a:r>
              <a:rPr lang="uk-UA" dirty="0" smtClean="0"/>
              <a:t>			</a:t>
            </a:r>
            <a:r>
              <a:rPr lang="en-US" dirty="0" err="1" smtClean="0"/>
              <a:t>Spiritus</a:t>
            </a:r>
            <a:r>
              <a:rPr lang="en-US" dirty="0" smtClean="0"/>
              <a:t> </a:t>
            </a:r>
            <a:r>
              <a:rPr lang="en-US" dirty="0" err="1" smtClean="0"/>
              <a:t>aethylici</a:t>
            </a:r>
            <a:r>
              <a:rPr lang="en-US" dirty="0" smtClean="0"/>
              <a:t> </a:t>
            </a:r>
            <a:r>
              <a:rPr lang="uk-UA" dirty="0" smtClean="0"/>
              <a:t>60 % </a:t>
            </a:r>
            <a:r>
              <a:rPr lang="en-US" dirty="0" err="1" smtClean="0"/>
              <a:t>gtts</a:t>
            </a:r>
            <a:r>
              <a:rPr lang="en-US" dirty="0" smtClean="0"/>
              <a:t>. </a:t>
            </a:r>
            <a:r>
              <a:rPr lang="uk-UA" dirty="0" smtClean="0"/>
              <a:t>ІІІ </a:t>
            </a:r>
            <a:r>
              <a:rPr lang="en-US" dirty="0" smtClean="0"/>
              <a:t>(0,1)</a:t>
            </a:r>
            <a:endParaRPr lang="ru-RU" dirty="0" smtClean="0"/>
          </a:p>
          <a:p>
            <a:pPr>
              <a:buFont typeface="Wingdings 2" pitchFamily="18" charset="2"/>
              <a:buNone/>
            </a:pPr>
            <a:r>
              <a:rPr lang="ru-RU" dirty="0" smtClean="0"/>
              <a:t>			</a:t>
            </a:r>
            <a:r>
              <a:rPr lang="en-US" dirty="0" smtClean="0"/>
              <a:t>Dil. </a:t>
            </a:r>
            <a:r>
              <a:rPr lang="uk-UA" dirty="0" smtClean="0"/>
              <a:t>T</a:t>
            </a:r>
            <a:r>
              <a:rPr lang="en-US" dirty="0" err="1" smtClean="0"/>
              <a:t>huja</a:t>
            </a:r>
            <a:r>
              <a:rPr lang="uk-UA" dirty="0" smtClean="0"/>
              <a:t> C11</a:t>
            </a:r>
            <a:r>
              <a:rPr lang="en-US" dirty="0" smtClean="0"/>
              <a:t> </a:t>
            </a:r>
            <a:r>
              <a:rPr lang="en-US" dirty="0" err="1" smtClean="0"/>
              <a:t>gtts</a:t>
            </a:r>
            <a:r>
              <a:rPr lang="en-US" dirty="0" smtClean="0"/>
              <a:t>. III (0,1)</a:t>
            </a:r>
            <a:endParaRPr lang="ru-RU" dirty="0" smtClean="0"/>
          </a:p>
          <a:p>
            <a:pPr algn="ctr">
              <a:buFont typeface="Wingdings 2" pitchFamily="18" charset="2"/>
              <a:buNone/>
            </a:pPr>
            <a:r>
              <a:rPr lang="ru-RU" dirty="0" smtClean="0"/>
              <a:t>–––––––––––––––––––––––––––––––</a:t>
            </a:r>
          </a:p>
          <a:p>
            <a:pPr algn="ctr">
              <a:buFont typeface="Wingdings 2" pitchFamily="18" charset="2"/>
              <a:buNone/>
            </a:pPr>
            <a:r>
              <a:rPr lang="ru-RU" i="1" dirty="0" smtClean="0"/>
              <a:t>			m = </a:t>
            </a:r>
            <a:r>
              <a:rPr lang="uk-UA" i="1" dirty="0" smtClean="0"/>
              <a:t>1</a:t>
            </a:r>
            <a:r>
              <a:rPr lang="ru-RU" i="1" dirty="0" smtClean="0"/>
              <a:t>0,0</a:t>
            </a:r>
            <a:endParaRPr lang="ru-RU" dirty="0" smtClean="0"/>
          </a:p>
          <a:p>
            <a:pPr algn="ctr">
              <a:buFont typeface="Wingdings 2" pitchFamily="18" charset="2"/>
              <a:buNone/>
            </a:pPr>
            <a:r>
              <a:rPr lang="ru-RU" i="1" dirty="0" err="1" smtClean="0"/>
              <a:t>Пригот</a:t>
            </a:r>
            <a:r>
              <a:rPr lang="uk-UA" i="1" dirty="0" err="1" smtClean="0"/>
              <a:t>ував</a:t>
            </a:r>
            <a:r>
              <a:rPr lang="ru-RU" i="1" dirty="0" smtClean="0"/>
              <a:t> (</a:t>
            </a:r>
            <a:r>
              <a:rPr lang="ru-RU" i="1" dirty="0" err="1" smtClean="0"/>
              <a:t>підпис</a:t>
            </a:r>
            <a:r>
              <a:rPr lang="ru-RU" i="1" dirty="0" smtClean="0"/>
              <a:t>)</a:t>
            </a:r>
            <a:endParaRPr lang="ru-RU" dirty="0" smtClean="0"/>
          </a:p>
          <a:p>
            <a:pPr algn="ctr">
              <a:buFont typeface="Wingdings 2" pitchFamily="18" charset="2"/>
              <a:buNone/>
            </a:pPr>
            <a:r>
              <a:rPr lang="ru-RU" i="1" dirty="0" smtClean="0"/>
              <a:t>П</a:t>
            </a:r>
            <a:r>
              <a:rPr lang="uk-UA" i="1" dirty="0" err="1" smtClean="0"/>
              <a:t>еревірив</a:t>
            </a:r>
            <a:r>
              <a:rPr lang="ru-RU" i="1" dirty="0" smtClean="0"/>
              <a:t> (</a:t>
            </a:r>
            <a:r>
              <a:rPr lang="ru-RU" i="1" dirty="0" err="1" smtClean="0"/>
              <a:t>підпис</a:t>
            </a:r>
            <a:r>
              <a:rPr lang="ru-RU" i="1" dirty="0" smtClean="0"/>
              <a:t>)</a:t>
            </a:r>
            <a:endParaRPr lang="ru-RU" dirty="0" smtClean="0"/>
          </a:p>
          <a:p>
            <a:pPr algn="ctr">
              <a:buFont typeface="Wingdings 2" pitchFamily="18" charset="2"/>
              <a:buNone/>
            </a:pPr>
            <a:r>
              <a:rPr lang="uk-UA" i="1" dirty="0" smtClean="0"/>
              <a:t>Відпустив (підпис)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i="1" err="1">
                <a:solidFill>
                  <a:schemeClr val="tx1"/>
                </a:solidFill>
              </a:rPr>
              <a:t>Лицьовий</a:t>
            </a:r>
            <a:r>
              <a:rPr lang="ru-RU" b="1" i="1">
                <a:solidFill>
                  <a:schemeClr val="tx1"/>
                </a:solidFill>
              </a:rPr>
              <a:t> </a:t>
            </a:r>
            <a:r>
              <a:rPr lang="ru-RU" b="1" i="1" err="1">
                <a:solidFill>
                  <a:schemeClr val="tx1"/>
                </a:solidFill>
              </a:rPr>
              <a:t>бік</a:t>
            </a:r>
            <a:r>
              <a:rPr lang="ru-RU" b="1" i="1">
                <a:solidFill>
                  <a:schemeClr val="tx1"/>
                </a:solidFill>
              </a:rPr>
              <a:t> паспорта </a:t>
            </a:r>
            <a:r>
              <a:rPr lang="ru-RU" b="1" i="1" err="1">
                <a:solidFill>
                  <a:schemeClr val="tx1"/>
                </a:solidFill>
              </a:rPr>
              <a:t>письмового</a:t>
            </a:r>
            <a:r>
              <a:rPr lang="ru-RU" b="1" i="1">
                <a:solidFill>
                  <a:schemeClr val="tx1"/>
                </a:solidFill>
              </a:rPr>
              <a:t> контролю (ППК) </a:t>
            </a: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960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Оформлюють</a:t>
            </a:r>
            <a:r>
              <a:rPr lang="ru-RU" dirty="0" smtClean="0"/>
              <a:t> </a:t>
            </a:r>
            <a:r>
              <a:rPr lang="ru-RU" dirty="0" err="1" smtClean="0"/>
              <a:t>етикетками</a:t>
            </a:r>
            <a:r>
              <a:rPr lang="ru-RU" dirty="0" smtClean="0"/>
              <a:t>: «</a:t>
            </a:r>
            <a:r>
              <a:rPr lang="ru-RU" dirty="0" err="1" smtClean="0"/>
              <a:t>Внутрішнє</a:t>
            </a:r>
            <a:r>
              <a:rPr lang="ru-RU" dirty="0" smtClean="0"/>
              <a:t>», «</a:t>
            </a:r>
            <a:r>
              <a:rPr lang="ru-RU" dirty="0" err="1" smtClean="0"/>
              <a:t>Зберіати</a:t>
            </a:r>
            <a:r>
              <a:rPr lang="ru-RU" dirty="0" smtClean="0"/>
              <a:t> в </a:t>
            </a:r>
            <a:r>
              <a:rPr lang="ru-RU" dirty="0" err="1" smtClean="0"/>
              <a:t>прохолодному</a:t>
            </a:r>
            <a:r>
              <a:rPr lang="ru-RU" dirty="0" smtClean="0"/>
              <a:t> та </a:t>
            </a:r>
            <a:r>
              <a:rPr lang="ru-RU" dirty="0" err="1" smtClean="0"/>
              <a:t>захищеному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», «</a:t>
            </a:r>
            <a:r>
              <a:rPr lang="ru-RU" dirty="0" err="1" smtClean="0"/>
              <a:t>Берегти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дітей</a:t>
            </a:r>
            <a:r>
              <a:rPr lang="ru-RU" dirty="0" smtClean="0"/>
              <a:t>».</a:t>
            </a:r>
          </a:p>
          <a:p>
            <a:endParaRPr lang="uk-UA" dirty="0" smtClean="0"/>
          </a:p>
          <a:p>
            <a:r>
              <a:rPr lang="uk-UA" dirty="0" smtClean="0"/>
              <a:t>Даний гомеопатичний препарат </a:t>
            </a:r>
            <a:br>
              <a:rPr lang="uk-UA" dirty="0" smtClean="0"/>
            </a:br>
            <a:r>
              <a:rPr lang="uk-UA" dirty="0" smtClean="0"/>
              <a:t>використовується для </a:t>
            </a:r>
            <a:br>
              <a:rPr lang="uk-UA" dirty="0" smtClean="0"/>
            </a:br>
            <a:r>
              <a:rPr lang="uk-UA" dirty="0" smtClean="0"/>
              <a:t>лікування  мігрені та невралгії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i="1" err="1" smtClean="0">
                <a:solidFill>
                  <a:schemeClr val="tx1"/>
                </a:solidFill>
              </a:rPr>
              <a:t>Оформлення</a:t>
            </a:r>
            <a:r>
              <a:rPr lang="ru-RU" b="1" i="1" smtClean="0">
                <a:solidFill>
                  <a:schemeClr val="tx1"/>
                </a:solidFill>
              </a:rPr>
              <a:t> до </a:t>
            </a:r>
            <a:r>
              <a:rPr lang="ru-RU" b="1" i="1" err="1" smtClean="0">
                <a:solidFill>
                  <a:schemeClr val="tx1"/>
                </a:solidFill>
              </a:rPr>
              <a:t>використання</a:t>
            </a:r>
            <a:r>
              <a:rPr lang="ru-RU" smtClean="0">
                <a:solidFill>
                  <a:schemeClr val="tx1"/>
                </a:solidFill>
              </a:rPr>
              <a:t> </a:t>
            </a: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2227" name="Группа 18"/>
          <p:cNvGrpSpPr>
            <a:grpSpLocks/>
          </p:cNvGrpSpPr>
          <p:nvPr/>
        </p:nvGrpSpPr>
        <p:grpSpPr bwMode="auto">
          <a:xfrm>
            <a:off x="7772401" y="2686051"/>
            <a:ext cx="2538413" cy="4100513"/>
            <a:chOff x="6248429" y="2685513"/>
            <a:chExt cx="2538413" cy="4101073"/>
          </a:xfrm>
        </p:grpSpPr>
        <p:pic>
          <p:nvPicPr>
            <p:cNvPr id="52228" name="Picture 3"/>
            <p:cNvPicPr>
              <a:picLocks noChangeAspect="1" noChangeArrowheads="1"/>
            </p:cNvPicPr>
            <p:nvPr/>
          </p:nvPicPr>
          <p:blipFill>
            <a:blip r:embed="rId2"/>
            <a:srcRect l="6320" t="6963" r="67078" b="5493"/>
            <a:stretch>
              <a:fillRect/>
            </a:stretch>
          </p:blipFill>
          <p:spPr bwMode="auto">
            <a:xfrm>
              <a:off x="6572264" y="2685513"/>
              <a:ext cx="2214578" cy="41010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2229" name="Group 2"/>
            <p:cNvGrpSpPr>
              <a:grpSpLocks/>
            </p:cNvGrpSpPr>
            <p:nvPr/>
          </p:nvGrpSpPr>
          <p:grpSpPr bwMode="auto">
            <a:xfrm>
              <a:off x="6248429" y="4414855"/>
              <a:ext cx="2538413" cy="1514475"/>
              <a:chOff x="1590" y="1424"/>
              <a:chExt cx="3997" cy="2386"/>
            </a:xfrm>
          </p:grpSpPr>
          <p:sp>
            <p:nvSpPr>
              <p:cNvPr id="52230" name="Rectangle 3"/>
              <p:cNvSpPr>
                <a:spLocks noChangeArrowheads="1"/>
              </p:cNvSpPr>
              <p:nvPr/>
            </p:nvSpPr>
            <p:spPr bwMode="auto">
              <a:xfrm>
                <a:off x="1590" y="1424"/>
                <a:ext cx="3997" cy="238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52231" name="Rectangle 4"/>
              <p:cNvSpPr>
                <a:spLocks noChangeArrowheads="1"/>
              </p:cNvSpPr>
              <p:nvPr/>
            </p:nvSpPr>
            <p:spPr bwMode="auto">
              <a:xfrm>
                <a:off x="1590" y="1424"/>
                <a:ext cx="1416" cy="796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>
                  <a:spcAft>
                    <a:spcPts val="1000"/>
                  </a:spcAft>
                </a:pPr>
                <a:r>
                  <a:rPr lang="ru-RU" sz="900">
                    <a:latin typeface="Calibri" pitchFamily="34" charset="0"/>
                  </a:rPr>
                  <a:t>№ рецепта_</a:t>
                </a:r>
                <a:r>
                  <a:rPr lang="uk-UA" sz="900" u="sng">
                    <a:latin typeface="Calibri" pitchFamily="34" charset="0"/>
                  </a:rPr>
                  <a:t>1</a:t>
                </a:r>
                <a:r>
                  <a:rPr lang="ru-RU" sz="900">
                    <a:latin typeface="Calibri" pitchFamily="34" charset="0"/>
                  </a:rPr>
                  <a:t>_</a:t>
                </a:r>
                <a:endParaRPr lang="ru-RU"/>
              </a:p>
            </p:txBody>
          </p:sp>
          <p:sp>
            <p:nvSpPr>
              <p:cNvPr id="52232" name="Rectangle 5"/>
              <p:cNvSpPr>
                <a:spLocks noChangeArrowheads="1"/>
              </p:cNvSpPr>
              <p:nvPr/>
            </p:nvSpPr>
            <p:spPr bwMode="auto">
              <a:xfrm>
                <a:off x="2857" y="1424"/>
                <a:ext cx="1555" cy="367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>
                  <a:spcAft>
                    <a:spcPts val="1000"/>
                  </a:spcAft>
                </a:pPr>
                <a:r>
                  <a:rPr lang="ru-RU" sz="900">
                    <a:latin typeface="Calibri" pitchFamily="34" charset="0"/>
                  </a:rPr>
                  <a:t>№ аптеки_</a:t>
                </a:r>
                <a:r>
                  <a:rPr lang="uk-UA" sz="900" u="sng">
                    <a:latin typeface="Calibri" pitchFamily="34" charset="0"/>
                  </a:rPr>
                  <a:t>8</a:t>
                </a:r>
                <a:r>
                  <a:rPr lang="ru-RU" sz="900">
                    <a:latin typeface="Calibri" pitchFamily="34" charset="0"/>
                  </a:rPr>
                  <a:t>_</a:t>
                </a:r>
                <a:endParaRPr lang="ru-RU"/>
              </a:p>
            </p:txBody>
          </p:sp>
          <p:sp>
            <p:nvSpPr>
              <p:cNvPr id="52233" name="Rectangle 6"/>
              <p:cNvSpPr>
                <a:spLocks noChangeArrowheads="1"/>
              </p:cNvSpPr>
              <p:nvPr/>
            </p:nvSpPr>
            <p:spPr bwMode="auto">
              <a:xfrm>
                <a:off x="4040" y="1424"/>
                <a:ext cx="1171" cy="796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>
                  <a:spcAft>
                    <a:spcPts val="1000"/>
                  </a:spcAft>
                </a:pPr>
                <a:r>
                  <a:rPr lang="uk-UA" sz="900">
                    <a:latin typeface="Calibri" pitchFamily="34" charset="0"/>
                  </a:rPr>
                  <a:t>м</a:t>
                </a:r>
                <a:r>
                  <a:rPr lang="ru-RU" sz="900">
                    <a:latin typeface="Calibri" pitchFamily="34" charset="0"/>
                  </a:rPr>
                  <a:t>._</a:t>
                </a:r>
                <a:r>
                  <a:rPr lang="ru-RU" sz="900" u="sng">
                    <a:latin typeface="Calibri" pitchFamily="34" charset="0"/>
                  </a:rPr>
                  <a:t>Харків</a:t>
                </a:r>
                <a:r>
                  <a:rPr lang="ru-RU" sz="900">
                    <a:latin typeface="Calibri" pitchFamily="34" charset="0"/>
                  </a:rPr>
                  <a:t>_</a:t>
                </a:r>
                <a:endParaRPr lang="ru-RU"/>
              </a:p>
            </p:txBody>
          </p:sp>
          <p:sp>
            <p:nvSpPr>
              <p:cNvPr id="52234" name="Rectangle 7"/>
              <p:cNvSpPr>
                <a:spLocks noChangeArrowheads="1"/>
              </p:cNvSpPr>
              <p:nvPr/>
            </p:nvSpPr>
            <p:spPr bwMode="auto">
              <a:xfrm>
                <a:off x="2212" y="2561"/>
                <a:ext cx="2801" cy="124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>
                  <a:lnSpc>
                    <a:spcPct val="72000"/>
                  </a:lnSpc>
                </a:pPr>
                <a:endParaRPr lang="ru-RU" sz="900">
                  <a:latin typeface="Times New Roman" pitchFamily="18" charset="0"/>
                </a:endParaRPr>
              </a:p>
              <a:p>
                <a:pPr algn="ctr"/>
                <a:r>
                  <a:rPr lang="ru-RU" sz="1200" u="sng">
                    <a:latin typeface="Calibri" pitchFamily="34" charset="0"/>
                  </a:rPr>
                  <a:t>__</a:t>
                </a:r>
                <a:r>
                  <a:rPr lang="en-US" sz="1200" u="sng">
                    <a:latin typeface="Calibri" pitchFamily="34" charset="0"/>
                  </a:rPr>
                  <a:t> Gran. </a:t>
                </a:r>
                <a:r>
                  <a:rPr lang="uk-UA" sz="1200" u="sng">
                    <a:latin typeface="Calibri" pitchFamily="34" charset="0"/>
                  </a:rPr>
                  <a:t> </a:t>
                </a:r>
                <a:r>
                  <a:rPr lang="uk-UA" sz="1200" u="sng">
                    <a:latin typeface="Constantia" pitchFamily="18" charset="0"/>
                  </a:rPr>
                  <a:t>T</a:t>
                </a:r>
                <a:r>
                  <a:rPr lang="en-US" sz="1200" u="sng">
                    <a:latin typeface="Constantia" pitchFamily="18" charset="0"/>
                  </a:rPr>
                  <a:t>huja</a:t>
                </a:r>
                <a:r>
                  <a:rPr lang="uk-UA" sz="1200" u="sng">
                    <a:latin typeface="Constantia" pitchFamily="18" charset="0"/>
                  </a:rPr>
                  <a:t> </a:t>
                </a:r>
                <a:r>
                  <a:rPr lang="ru-RU" sz="1200" u="sng">
                    <a:latin typeface="Calibri" pitchFamily="34" charset="0"/>
                  </a:rPr>
                  <a:t>С12 1</a:t>
                </a:r>
                <a:r>
                  <a:rPr lang="ru-RU" sz="1200" u="sng">
                    <a:latin typeface="Times New Roman" pitchFamily="18" charset="0"/>
                  </a:rPr>
                  <a:t>0,0</a:t>
                </a:r>
                <a:r>
                  <a:rPr lang="uk-UA" sz="900">
                    <a:latin typeface="Calibri" pitchFamily="34" charset="0"/>
                  </a:rPr>
                  <a:t>_</a:t>
                </a:r>
                <a:r>
                  <a:rPr lang="ru-RU" sz="900">
                    <a:latin typeface="Calibri" pitchFamily="34" charset="0"/>
                  </a:rPr>
                  <a:t>__</a:t>
                </a:r>
                <a:br>
                  <a:rPr lang="ru-RU" sz="900">
                    <a:latin typeface="Calibri" pitchFamily="34" charset="0"/>
                  </a:rPr>
                </a:br>
                <a:endParaRPr lang="ru-RU" sz="800">
                  <a:latin typeface="Times New Roman" pitchFamily="18" charset="0"/>
                </a:endParaRPr>
              </a:p>
              <a:p>
                <a:pPr algn="ctr"/>
                <a:r>
                  <a:rPr lang="ru-RU" sz="900">
                    <a:latin typeface="Calibri" pitchFamily="34" charset="0"/>
                  </a:rPr>
                  <a:t>При</a:t>
                </a:r>
                <a:r>
                  <a:rPr lang="uk-UA" sz="900">
                    <a:latin typeface="Calibri" pitchFamily="34" charset="0"/>
                  </a:rPr>
                  <a:t>й</a:t>
                </a:r>
                <a:r>
                  <a:rPr lang="ru-RU" sz="900">
                    <a:latin typeface="Calibri" pitchFamily="34" charset="0"/>
                  </a:rPr>
                  <a:t>мат</a:t>
                </a:r>
                <a:r>
                  <a:rPr lang="uk-UA" sz="900">
                    <a:latin typeface="Calibri" pitchFamily="34" charset="0"/>
                  </a:rPr>
                  <a:t>и </a:t>
                </a:r>
                <a:r>
                  <a:rPr lang="ru-RU" sz="900">
                    <a:latin typeface="Calibri" pitchFamily="34" charset="0"/>
                  </a:rPr>
                  <a:t>по </a:t>
                </a:r>
                <a:r>
                  <a:rPr lang="uk-UA" sz="900" i="1">
                    <a:latin typeface="Constantia" pitchFamily="18" charset="0"/>
                  </a:rPr>
                  <a:t> </a:t>
                </a:r>
                <a:r>
                  <a:rPr lang="uk-UA" sz="900" u="sng">
                    <a:latin typeface="Constantia" pitchFamily="18" charset="0"/>
                  </a:rPr>
                  <a:t>8 гранул 3 рази на день </a:t>
                </a:r>
                <a:r>
                  <a:rPr lang="uk-UA" sz="900" u="sng">
                    <a:latin typeface="Calibri" pitchFamily="34" charset="0"/>
                  </a:rPr>
                  <a:t>___________</a:t>
                </a:r>
                <a:r>
                  <a:rPr lang="uk-UA" sz="900">
                    <a:latin typeface="Calibri" pitchFamily="34" charset="0"/>
                  </a:rPr>
                  <a:t>___</a:t>
                </a:r>
                <a:r>
                  <a:rPr lang="ru-RU" sz="900">
                    <a:latin typeface="Calibri" pitchFamily="34" charset="0"/>
                  </a:rPr>
                  <a:t>____</a:t>
                </a:r>
                <a:endParaRPr lang="ru-RU"/>
              </a:p>
            </p:txBody>
          </p:sp>
          <p:sp>
            <p:nvSpPr>
              <p:cNvPr id="52235" name="Rectangle 8"/>
              <p:cNvSpPr>
                <a:spLocks noChangeArrowheads="1"/>
              </p:cNvSpPr>
              <p:nvPr/>
            </p:nvSpPr>
            <p:spPr bwMode="auto">
              <a:xfrm>
                <a:off x="1590" y="2220"/>
                <a:ext cx="600" cy="765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r>
                  <a:rPr lang="ru-RU" sz="800" dirty="0">
                    <a:latin typeface="Calibri" pitchFamily="34" charset="0"/>
                  </a:rPr>
                  <a:t>Дата </a:t>
                </a:r>
                <a:r>
                  <a:rPr lang="uk-UA" sz="800" dirty="0" smtClean="0">
                    <a:latin typeface="Calibri" pitchFamily="34" charset="0"/>
                  </a:rPr>
                  <a:t>02.03.2021 р.</a:t>
                </a:r>
                <a:endParaRPr lang="ru-RU" dirty="0"/>
              </a:p>
            </p:txBody>
          </p:sp>
          <p:sp>
            <p:nvSpPr>
              <p:cNvPr id="52236" name="Rectangle 9"/>
              <p:cNvSpPr>
                <a:spLocks noChangeArrowheads="1"/>
              </p:cNvSpPr>
              <p:nvPr/>
            </p:nvSpPr>
            <p:spPr bwMode="auto">
              <a:xfrm>
                <a:off x="1590" y="2985"/>
                <a:ext cx="600" cy="8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r>
                  <a:rPr lang="ru-RU" sz="800">
                    <a:latin typeface="Calibri" pitchFamily="34" charset="0"/>
                  </a:rPr>
                  <a:t>П</a:t>
                </a:r>
                <a:r>
                  <a:rPr lang="uk-UA" sz="800">
                    <a:latin typeface="Calibri" pitchFamily="34" charset="0"/>
                  </a:rPr>
                  <a:t>і</a:t>
                </a:r>
                <a:r>
                  <a:rPr lang="ru-RU" sz="800">
                    <a:latin typeface="Calibri" pitchFamily="34" charset="0"/>
                  </a:rPr>
                  <a:t>дпис</a:t>
                </a:r>
                <a:r>
                  <a:rPr lang="ru-RU" sz="900">
                    <a:latin typeface="Calibri" pitchFamily="34" charset="0"/>
                  </a:rPr>
                  <a:t> </a:t>
                </a:r>
                <a:endParaRPr lang="ru-RU"/>
              </a:p>
            </p:txBody>
          </p:sp>
          <p:sp>
            <p:nvSpPr>
              <p:cNvPr id="23562" name="Rectangle 10"/>
              <p:cNvSpPr>
                <a:spLocks noChangeArrowheads="1"/>
              </p:cNvSpPr>
              <p:nvPr/>
            </p:nvSpPr>
            <p:spPr bwMode="auto">
              <a:xfrm>
                <a:off x="5222" y="1423"/>
                <a:ext cx="365" cy="238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" lIns="18000" tIns="10800" rIns="18000" bIns="10800"/>
              <a:lstStyle/>
              <a:p>
                <a:pPr algn="ctr">
                  <a:lnSpc>
                    <a:spcPct val="64000"/>
                  </a:lnSpc>
                  <a:defRPr/>
                </a:pPr>
                <a:r>
                  <a:rPr lang="uk-UA" sz="900" dirty="0">
                    <a:latin typeface="Calibri" pitchFamily="34" charset="0"/>
                    <a:cs typeface="Arial" pitchFamily="34" charset="0"/>
                  </a:rPr>
                  <a:t>Зберігати в прохолодному, захищеному від світла місці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63" name="Rectangle 11"/>
              <p:cNvSpPr>
                <a:spLocks noChangeArrowheads="1"/>
              </p:cNvSpPr>
              <p:nvPr/>
            </p:nvSpPr>
            <p:spPr bwMode="auto">
              <a:xfrm>
                <a:off x="2230" y="1806"/>
                <a:ext cx="2627" cy="398"/>
              </a:xfrm>
              <a:prstGeom prst="rect">
                <a:avLst/>
              </a:prstGeom>
              <a:solidFill>
                <a:srgbClr val="9BBB59"/>
              </a:solidFill>
              <a:ln w="381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4E6128">
                    <a:alpha val="50000"/>
                  </a:srgbClr>
                </a:outerShdw>
              </a:effectLst>
            </p:spPr>
            <p:txBody>
              <a:bodyPr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ru-RU" sz="900" b="1">
                    <a:latin typeface="Calibri" pitchFamily="34" charset="0"/>
                    <a:cs typeface="Arial" pitchFamily="34" charset="0"/>
                  </a:rPr>
                  <a:t>ВНУТР</a:t>
                </a:r>
                <a:r>
                  <a:rPr lang="uk-UA" sz="900" b="1">
                    <a:latin typeface="Calibri" pitchFamily="34" charset="0"/>
                    <a:cs typeface="Arial" pitchFamily="34" charset="0"/>
                  </a:rPr>
                  <a:t>ІШНЄ</a:t>
                </a: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39" name="Rectangle 12"/>
              <p:cNvSpPr>
                <a:spLocks noChangeArrowheads="1"/>
              </p:cNvSpPr>
              <p:nvPr/>
            </p:nvSpPr>
            <p:spPr bwMode="auto">
              <a:xfrm>
                <a:off x="2198" y="2235"/>
                <a:ext cx="2767" cy="435"/>
              </a:xfrm>
              <a:prstGeom prst="rect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>
                  <a:lnSpc>
                    <a:spcPct val="24000"/>
                  </a:lnSpc>
                </a:pPr>
                <a:endParaRPr lang="ru-RU" sz="800" b="1">
                  <a:latin typeface="Times New Roman" pitchFamily="18" charset="0"/>
                </a:endParaRPr>
              </a:p>
              <a:p>
                <a:pPr algn="ctr">
                  <a:lnSpc>
                    <a:spcPct val="72000"/>
                  </a:lnSpc>
                </a:pPr>
                <a:r>
                  <a:rPr lang="ru-RU" sz="900" b="1">
                    <a:latin typeface="Calibri" pitchFamily="34" charset="0"/>
                  </a:rPr>
                  <a:t>Гомеопатич</a:t>
                </a:r>
                <a:r>
                  <a:rPr lang="uk-UA" sz="900" b="1">
                    <a:latin typeface="Calibri" pitchFamily="34" charset="0"/>
                  </a:rPr>
                  <a:t>ний </a:t>
                </a:r>
                <a:r>
                  <a:rPr lang="ru-RU" sz="900" b="1">
                    <a:latin typeface="Calibri" pitchFamily="34" charset="0"/>
                  </a:rPr>
                  <a:t>л</a:t>
                </a:r>
                <a:r>
                  <a:rPr lang="uk-UA" sz="900" b="1">
                    <a:latin typeface="Calibri" pitchFamily="34" charset="0"/>
                  </a:rPr>
                  <a:t>і</a:t>
                </a:r>
                <a:r>
                  <a:rPr lang="ru-RU" sz="900" b="1">
                    <a:latin typeface="Calibri" pitchFamily="34" charset="0"/>
                  </a:rPr>
                  <a:t>карс</a:t>
                </a:r>
                <a:r>
                  <a:rPr lang="uk-UA" sz="900" b="1">
                    <a:latin typeface="Calibri" pitchFamily="34" charset="0"/>
                  </a:rPr>
                  <a:t>ький</a:t>
                </a:r>
                <a:r>
                  <a:rPr lang="ru-RU" sz="900" b="1">
                    <a:latin typeface="Calibri" pitchFamily="34" charset="0"/>
                  </a:rPr>
                  <a:t> </a:t>
                </a:r>
                <a:r>
                  <a:rPr lang="uk-UA" sz="900" b="1">
                    <a:latin typeface="Calibri" pitchFamily="34" charset="0"/>
                  </a:rPr>
                  <a:t>засіб</a:t>
                </a:r>
                <a:endParaRPr lang="ru-RU"/>
              </a:p>
            </p:txBody>
          </p:sp>
          <p:sp>
            <p:nvSpPr>
              <p:cNvPr id="23565" name="Rectangle 13"/>
              <p:cNvSpPr>
                <a:spLocks noChangeArrowheads="1"/>
              </p:cNvSpPr>
              <p:nvPr/>
            </p:nvSpPr>
            <p:spPr bwMode="auto">
              <a:xfrm>
                <a:off x="4965" y="1423"/>
                <a:ext cx="247" cy="238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" lIns="18000" tIns="10800" rIns="18000" bIns="10800"/>
              <a:lstStyle/>
              <a:p>
                <a:pPr algn="ctr">
                  <a:lnSpc>
                    <a:spcPct val="64000"/>
                  </a:lnSpc>
                  <a:defRPr/>
                </a:pPr>
                <a:r>
                  <a:rPr lang="ru-RU" sz="900" dirty="0">
                    <a:latin typeface="Calibri" pitchFamily="34" charset="0"/>
                    <a:cs typeface="Arial" pitchFamily="34" charset="0"/>
                  </a:rPr>
                  <a:t>Бер</a:t>
                </a:r>
                <a:r>
                  <a:rPr lang="uk-UA" sz="900" dirty="0" err="1">
                    <a:latin typeface="Calibri" pitchFamily="34" charset="0"/>
                    <a:cs typeface="Arial" pitchFamily="34" charset="0"/>
                  </a:rPr>
                  <a:t>егти</a:t>
                </a:r>
                <a:r>
                  <a:rPr lang="uk-UA" sz="900" dirty="0">
                    <a:latin typeface="Calibri" pitchFamily="34" charset="0"/>
                    <a:cs typeface="Arial" pitchFamily="34" charset="0"/>
                  </a:rPr>
                  <a:t> від дітей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7809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3695" y="412607"/>
            <a:ext cx="8686800" cy="6143625"/>
          </a:xfrm>
        </p:spPr>
        <p:txBody>
          <a:bodyPr>
            <a:noAutofit/>
          </a:bodyPr>
          <a:lstStyle/>
          <a:p>
            <a:pPr marL="274320" indent="-274320" algn="just">
              <a:buNone/>
              <a:defRPr/>
            </a:pPr>
            <a:r>
              <a:rPr lang="uk-UA" sz="2800" b="1" cap="all" dirty="0"/>
              <a:t>Таблетки гомеопатичні – </a:t>
            </a:r>
          </a:p>
          <a:p>
            <a:pPr marL="274320" indent="-274320" algn="just">
              <a:buNone/>
              <a:defRPr/>
            </a:pPr>
            <a:r>
              <a:rPr lang="uk-UA" sz="2800" dirty="0"/>
              <a:t>тверді лікарські засоби, одержані з використанням сахарози, лактози або інших відповідних допоміжних речовин згідно з статтею «Таблетки». Вони можуть бути одержані пресуванням однієї або декількох твердих активних </a:t>
            </a:r>
            <a:r>
              <a:rPr lang="uk-UA" sz="2800" dirty="0" err="1"/>
              <a:t>субстанцій</a:t>
            </a:r>
            <a:r>
              <a:rPr lang="uk-UA" sz="2800" dirty="0"/>
              <a:t> із допоміжними речовинами або просоченням попередньо сформованих таблеток розведенням гомеопатичних базисних препаратів. Призначаються для орального або </a:t>
            </a:r>
            <a:r>
              <a:rPr lang="uk-UA" sz="2800" dirty="0" err="1"/>
              <a:t>сублінгвального</a:t>
            </a:r>
            <a:r>
              <a:rPr lang="uk-UA" sz="2800" dirty="0"/>
              <a:t> застосування.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1844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/>
              <a:t>Таблетки виготовляють з тритурацій шляхом пресування. Як формоутворю</a:t>
            </a:r>
            <a:r>
              <a:rPr lang="uk-UA" sz="2800"/>
              <a:t>вальну</a:t>
            </a:r>
            <a:r>
              <a:rPr lang="ru-RU" sz="2800"/>
              <a:t> речовину використовують крохмаль </a:t>
            </a:r>
            <a:r>
              <a:rPr lang="uk-UA" sz="2800"/>
              <a:t>і</a:t>
            </a:r>
            <a:r>
              <a:rPr lang="ru-RU" sz="2800"/>
              <a:t>з вмістом до 10 % та сол</a:t>
            </a:r>
            <a:r>
              <a:rPr lang="uk-UA" sz="2800"/>
              <a:t>і</a:t>
            </a:r>
            <a:r>
              <a:rPr lang="ru-RU" sz="2800"/>
              <a:t> кальцію або магнію в концентрації до 2 %. </a:t>
            </a:r>
            <a:r>
              <a:rPr lang="uk-UA" sz="2800"/>
              <a:t>За</a:t>
            </a:r>
            <a:r>
              <a:rPr lang="ru-RU" sz="2800"/>
              <a:t> необхідності використовують розчин сотурованої лактози, крохмальний клейстер або етанол у відповідній концентрації.</a:t>
            </a:r>
          </a:p>
          <a:p>
            <a:endParaRPr lang="ru-RU" sz="2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uk-UA" b="1" smtClean="0">
                <a:solidFill>
                  <a:schemeClr val="tx1"/>
                </a:solidFill>
              </a:rPr>
              <a:t>Таблетки для гомеопатичного застосування </a:t>
            </a: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441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Содержимое 2"/>
          <p:cNvSpPr>
            <a:spLocks noGrp="1"/>
          </p:cNvSpPr>
          <p:nvPr>
            <p:ph idx="1"/>
          </p:nvPr>
        </p:nvSpPr>
        <p:spPr>
          <a:xfrm>
            <a:off x="1084407" y="1441595"/>
            <a:ext cx="8229600" cy="5054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 2" pitchFamily="18" charset="2"/>
              <a:buNone/>
            </a:pPr>
            <a:r>
              <a:rPr lang="en-US" sz="2000" b="1" dirty="0"/>
              <a:t>C</a:t>
            </a:r>
            <a:r>
              <a:rPr lang="uk-UA" sz="2000" b="1" dirty="0" err="1"/>
              <a:t>укупність</a:t>
            </a:r>
            <a:r>
              <a:rPr lang="uk-UA" sz="2000" b="1" dirty="0"/>
              <a:t> законодавчих норм і правил, що забезпечують на державному рівні ефективність і безпеку лікарських засобів, одержаних за гомеопатичною технологією з використовуваних у гомеопатії субстанцій. </a:t>
            </a:r>
            <a:r>
              <a:rPr lang="ru-RU" sz="2000" b="1" dirty="0"/>
              <a:t>Для того </a:t>
            </a:r>
            <a:r>
              <a:rPr lang="ru-RU" sz="2000" b="1" dirty="0" err="1"/>
              <a:t>щоб</a:t>
            </a:r>
            <a:r>
              <a:rPr lang="ru-RU" sz="2000" b="1" dirty="0"/>
              <a:t> </a:t>
            </a:r>
            <a:r>
              <a:rPr lang="ru-RU" sz="2000" b="1" dirty="0" err="1"/>
              <a:t>виробник</a:t>
            </a:r>
            <a:r>
              <a:rPr lang="ru-RU" sz="2000" b="1" dirty="0"/>
              <a:t> </a:t>
            </a:r>
            <a:r>
              <a:rPr lang="ru-RU" sz="2000" b="1" dirty="0" err="1"/>
              <a:t>міг</a:t>
            </a:r>
            <a:r>
              <a:rPr lang="ru-RU" sz="2000" b="1" dirty="0"/>
              <a:t> </a:t>
            </a:r>
            <a:r>
              <a:rPr lang="ru-RU" sz="2000" b="1" dirty="0" err="1"/>
              <a:t>гарантувати</a:t>
            </a:r>
            <a:r>
              <a:rPr lang="ru-RU" sz="2000" b="1" dirty="0"/>
              <a:t> </a:t>
            </a:r>
            <a:r>
              <a:rPr lang="ru-RU" sz="2000" b="1" dirty="0" err="1"/>
              <a:t>якість</a:t>
            </a:r>
            <a:r>
              <a:rPr lang="ru-RU" sz="2000" b="1" dirty="0"/>
              <a:t> </a:t>
            </a:r>
            <a:r>
              <a:rPr lang="ru-RU" sz="2000" b="1" dirty="0" err="1"/>
              <a:t>продукції</a:t>
            </a:r>
            <a:r>
              <a:rPr lang="ru-RU" sz="2000" b="1" dirty="0"/>
              <a:t>, 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випускається</a:t>
            </a:r>
            <a:r>
              <a:rPr lang="ru-RU" sz="2000" b="1" dirty="0"/>
              <a:t>, </a:t>
            </a:r>
            <a:r>
              <a:rPr lang="ru-RU" sz="2000" b="1" dirty="0" err="1"/>
              <a:t>він</a:t>
            </a:r>
            <a:r>
              <a:rPr lang="ru-RU" sz="2000" b="1" dirty="0"/>
              <a:t> повинен </a:t>
            </a:r>
            <a:r>
              <a:rPr lang="ru-RU" sz="2000" b="1" dirty="0" err="1"/>
              <a:t>організувати</a:t>
            </a:r>
            <a:r>
              <a:rPr lang="ru-RU" sz="2000" b="1" dirty="0"/>
              <a:t> систему контролю з </a:t>
            </a:r>
            <a:r>
              <a:rPr lang="ru-RU" sz="2000" b="1" dirty="0" err="1"/>
              <a:t>цілого</a:t>
            </a:r>
            <a:r>
              <a:rPr lang="ru-RU" sz="2000" b="1" dirty="0"/>
              <a:t> комплексу </a:t>
            </a:r>
            <a:r>
              <a:rPr lang="ru-RU" sz="2000" b="1" dirty="0" err="1"/>
              <a:t>заходів</a:t>
            </a:r>
            <a:r>
              <a:rPr lang="uk-UA" sz="2000" b="1" dirty="0"/>
              <a:t>, а саме</a:t>
            </a:r>
            <a:r>
              <a:rPr lang="ru-RU" sz="2000" b="1" dirty="0"/>
              <a:t>:</a:t>
            </a:r>
          </a:p>
          <a:p>
            <a:pPr algn="just">
              <a:spcBef>
                <a:spcPct val="0"/>
              </a:spcBef>
              <a:buFont typeface="Wingdings 2" pitchFamily="18" charset="2"/>
              <a:buNone/>
            </a:pPr>
            <a:endParaRPr lang="ru-RU" sz="800" b="1" dirty="0"/>
          </a:p>
          <a:p>
            <a:pPr algn="just"/>
            <a:r>
              <a:rPr lang="ru-RU" sz="2000" dirty="0"/>
              <a:t>контроль </a:t>
            </a:r>
            <a:r>
              <a:rPr lang="ru-RU" sz="2000" dirty="0" err="1"/>
              <a:t>відповідності</a:t>
            </a:r>
            <a:r>
              <a:rPr lang="ru-RU" sz="2000" dirty="0"/>
              <a:t> </a:t>
            </a:r>
            <a:r>
              <a:rPr lang="ru-RU" sz="2000" dirty="0" err="1"/>
              <a:t>вихідних</a:t>
            </a:r>
            <a:r>
              <a:rPr lang="ru-RU" sz="2000" dirty="0"/>
              <a:t> </a:t>
            </a:r>
            <a:r>
              <a:rPr lang="ru-RU" sz="2000" dirty="0" err="1"/>
              <a:t>продуктів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специфікаціям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контроль над </a:t>
            </a:r>
            <a:r>
              <a:rPr lang="ru-RU" sz="2000" dirty="0" err="1"/>
              <a:t>умовами</a:t>
            </a:r>
            <a:r>
              <a:rPr lang="ru-RU" sz="2000" dirty="0"/>
              <a:t> </a:t>
            </a:r>
            <a:r>
              <a:rPr lang="ru-RU" sz="2000" dirty="0" err="1"/>
              <a:t>консервації</a:t>
            </a:r>
            <a:r>
              <a:rPr lang="ru-RU" sz="2000" dirty="0"/>
              <a:t> та </a:t>
            </a:r>
            <a:r>
              <a:rPr lang="ru-RU" sz="2000" dirty="0" err="1"/>
              <a:t>зберігання</a:t>
            </a:r>
            <a:r>
              <a:rPr lang="ru-RU" sz="2000" dirty="0"/>
              <a:t> </a:t>
            </a:r>
            <a:r>
              <a:rPr lang="ru-RU" sz="2000" dirty="0" err="1"/>
              <a:t>вихідних</a:t>
            </a:r>
            <a:r>
              <a:rPr lang="ru-RU" sz="2000" dirty="0"/>
              <a:t> </a:t>
            </a:r>
            <a:r>
              <a:rPr lang="ru-RU" sz="2000" dirty="0" err="1"/>
              <a:t>продуктів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 err="1"/>
              <a:t>нагляд</a:t>
            </a:r>
            <a:r>
              <a:rPr lang="ru-RU" sz="2000" dirty="0"/>
              <a:t> за </a:t>
            </a:r>
            <a:r>
              <a:rPr lang="ru-RU" sz="2000" dirty="0" err="1"/>
              <a:t>якістю</a:t>
            </a:r>
            <a:r>
              <a:rPr lang="ru-RU" sz="2000" dirty="0"/>
              <a:t> процедур </a:t>
            </a:r>
            <a:r>
              <a:rPr lang="ru-RU" sz="2000" dirty="0" err="1"/>
              <a:t>виробництва</a:t>
            </a:r>
            <a:r>
              <a:rPr lang="ru-RU" sz="2000" dirty="0"/>
              <a:t>, </a:t>
            </a:r>
            <a:r>
              <a:rPr lang="ru-RU" sz="2000" dirty="0" err="1"/>
              <a:t>зокрема</a:t>
            </a:r>
            <a:r>
              <a:rPr lang="ru-RU" sz="2000" dirty="0"/>
              <a:t>: </a:t>
            </a:r>
            <a:r>
              <a:rPr lang="ru-RU" sz="2000" dirty="0" err="1"/>
              <a:t>виробництво</a:t>
            </a:r>
            <a:r>
              <a:rPr lang="ru-RU" sz="2000" dirty="0"/>
              <a:t> та </a:t>
            </a:r>
            <a:r>
              <a:rPr lang="ru-RU" sz="2000" dirty="0" err="1"/>
              <a:t>зберігання</a:t>
            </a:r>
            <a:r>
              <a:rPr lang="ru-RU" sz="2000" dirty="0"/>
              <a:t> гранул, </a:t>
            </a:r>
            <a:r>
              <a:rPr lang="ru-RU" sz="2000" dirty="0" err="1"/>
              <a:t>крупи</a:t>
            </a:r>
            <a:r>
              <a:rPr lang="ru-RU" sz="2000" dirty="0"/>
              <a:t> </a:t>
            </a:r>
            <a:r>
              <a:rPr lang="uk-UA" sz="2000" dirty="0"/>
              <a:t>та </a:t>
            </a:r>
            <a:r>
              <a:rPr lang="uk-UA" sz="2000" dirty="0" err="1"/>
              <a:t>ін</a:t>
            </a:r>
            <a:r>
              <a:rPr lang="ru-RU" sz="2000" dirty="0"/>
              <a:t>.; </a:t>
            </a:r>
            <a:r>
              <a:rPr lang="ru-RU" sz="2000" dirty="0" err="1"/>
              <a:t>виробництво</a:t>
            </a:r>
            <a:r>
              <a:rPr lang="ru-RU" sz="2000" dirty="0"/>
              <a:t> і </a:t>
            </a:r>
            <a:r>
              <a:rPr lang="ru-RU" sz="2000" dirty="0" err="1"/>
              <a:t>зберігання</a:t>
            </a:r>
            <a:r>
              <a:rPr lang="ru-RU" sz="2000" dirty="0"/>
              <a:t> води </a:t>
            </a:r>
            <a:r>
              <a:rPr lang="ru-RU" sz="2000" dirty="0" err="1"/>
              <a:t>очищеної</a:t>
            </a:r>
            <a:r>
              <a:rPr lang="ru-RU" sz="2000" dirty="0"/>
              <a:t>; </a:t>
            </a:r>
            <a:r>
              <a:rPr lang="ru-RU" sz="2000" dirty="0" err="1"/>
              <a:t>зберігання</a:t>
            </a:r>
            <a:r>
              <a:rPr lang="ru-RU" sz="2000" dirty="0"/>
              <a:t> спирту і спиртово-</a:t>
            </a:r>
            <a:r>
              <a:rPr lang="ru-RU" sz="2000" dirty="0" err="1"/>
              <a:t>водних</a:t>
            </a:r>
            <a:r>
              <a:rPr lang="ru-RU" sz="2000" dirty="0"/>
              <a:t> </a:t>
            </a:r>
            <a:r>
              <a:rPr lang="ru-RU" sz="2000" dirty="0" err="1"/>
              <a:t>розчинів</a:t>
            </a:r>
            <a:r>
              <a:rPr lang="ru-RU" sz="2000" dirty="0"/>
              <a:t>; </a:t>
            </a:r>
            <a:r>
              <a:rPr lang="ru-RU" sz="2000" dirty="0" err="1"/>
              <a:t>приготування</a:t>
            </a:r>
            <a:r>
              <a:rPr lang="ru-RU" sz="2000" dirty="0"/>
              <a:t> </a:t>
            </a:r>
            <a:r>
              <a:rPr lang="ru-RU" sz="2000" dirty="0" err="1"/>
              <a:t>матричних</a:t>
            </a:r>
            <a:r>
              <a:rPr lang="ru-RU" sz="2000" dirty="0"/>
              <a:t> </a:t>
            </a:r>
            <a:r>
              <a:rPr lang="ru-RU" sz="2000" dirty="0" err="1"/>
              <a:t>настойок</a:t>
            </a:r>
            <a:r>
              <a:rPr lang="ru-RU" sz="2000" dirty="0"/>
              <a:t>; </a:t>
            </a:r>
            <a:r>
              <a:rPr lang="ru-RU" sz="2000" dirty="0" err="1"/>
              <a:t>приготування</a:t>
            </a:r>
            <a:r>
              <a:rPr lang="ru-RU" sz="2000" dirty="0"/>
              <a:t> </a:t>
            </a:r>
            <a:r>
              <a:rPr lang="ru-RU" sz="2000" dirty="0" err="1"/>
              <a:t>розведень</a:t>
            </a:r>
            <a:r>
              <a:rPr lang="ru-RU" sz="2000" dirty="0"/>
              <a:t>; </a:t>
            </a:r>
            <a:r>
              <a:rPr lang="ru-RU" sz="2000" dirty="0" err="1"/>
              <a:t>насичення</a:t>
            </a:r>
            <a:r>
              <a:rPr lang="ru-RU" sz="2000" dirty="0"/>
              <a:t> гранул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носіїв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 err="1"/>
              <a:t>нагляд</a:t>
            </a:r>
            <a:r>
              <a:rPr lang="ru-RU" sz="2000" dirty="0"/>
              <a:t> за станом </a:t>
            </a:r>
            <a:r>
              <a:rPr lang="ru-RU" sz="2000" dirty="0" err="1"/>
              <a:t>робочих</a:t>
            </a:r>
            <a:r>
              <a:rPr lang="ru-RU" sz="2000" dirty="0"/>
              <a:t> зон і </a:t>
            </a:r>
            <a:r>
              <a:rPr lang="ru-RU" sz="2000" dirty="0" err="1"/>
              <a:t>обладнання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 err="1"/>
              <a:t>санітарно-гігієнічний</a:t>
            </a:r>
            <a:r>
              <a:rPr lang="ru-RU" sz="2000" dirty="0"/>
              <a:t> контроль.</a:t>
            </a:r>
          </a:p>
          <a:p>
            <a:endParaRPr lang="ru-RU" sz="21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274637"/>
            <a:ext cx="9407236" cy="106463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3200" b="1" dirty="0">
                <a:solidFill>
                  <a:schemeClr val="tx1"/>
                </a:solidFill>
              </a:rPr>
              <a:t>Контроль якості гомеопатичних лікарських засобів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984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1855" y="1660525"/>
            <a:ext cx="8229600" cy="5197475"/>
          </a:xfrm>
        </p:spPr>
        <p:txBody>
          <a:bodyPr>
            <a:normAutofit/>
          </a:bodyPr>
          <a:lstStyle/>
          <a:p>
            <a:pPr marL="274320" indent="-274320" algn="just">
              <a:buNone/>
              <a:defRPr/>
            </a:pPr>
            <a:r>
              <a:rPr lang="uk-UA" b="1" dirty="0" smtClean="0"/>
              <a:t>У</a:t>
            </a:r>
            <a:r>
              <a:rPr lang="ru-RU" b="1" dirty="0" err="1" smtClean="0"/>
              <a:t>провадження</a:t>
            </a:r>
            <a:r>
              <a:rPr lang="ru-RU" b="1" dirty="0" smtClean="0"/>
              <a:t> в практику </a:t>
            </a:r>
            <a:r>
              <a:rPr lang="ru-RU" b="1" dirty="0" err="1" smtClean="0"/>
              <a:t>всіх</a:t>
            </a:r>
            <a:r>
              <a:rPr lang="ru-RU" b="1" dirty="0" smtClean="0"/>
              <a:t> </a:t>
            </a:r>
            <a:r>
              <a:rPr lang="ru-RU" b="1" dirty="0" err="1" smtClean="0"/>
              <a:t>перерахованих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моментів</a:t>
            </a:r>
            <a:r>
              <a:rPr lang="ru-RU" b="1" dirty="0" smtClean="0"/>
              <a:t> дозволить </a:t>
            </a:r>
            <a:r>
              <a:rPr lang="ru-RU" b="1" dirty="0" err="1" smtClean="0"/>
              <a:t>отримати</a:t>
            </a:r>
            <a:r>
              <a:rPr lang="ru-RU" b="1" dirty="0" smtClean="0"/>
              <a:t> </a:t>
            </a:r>
            <a:r>
              <a:rPr lang="ru-RU" b="1" dirty="0" err="1" smtClean="0"/>
              <a:t>безпечний</a:t>
            </a:r>
            <a:r>
              <a:rPr lang="ru-RU" b="1" dirty="0" smtClean="0"/>
              <a:t> </a:t>
            </a:r>
            <a:r>
              <a:rPr lang="ru-RU" b="1" dirty="0" err="1" smtClean="0"/>
              <a:t>гомеопатичний</a:t>
            </a:r>
            <a:r>
              <a:rPr lang="ru-RU" b="1" dirty="0" smtClean="0"/>
              <a:t> </a:t>
            </a:r>
            <a:r>
              <a:rPr lang="ru-RU" b="1" dirty="0" err="1" smtClean="0"/>
              <a:t>лікарський</a:t>
            </a:r>
            <a:r>
              <a:rPr lang="ru-RU" b="1" dirty="0" smtClean="0"/>
              <a:t> </a:t>
            </a:r>
            <a:r>
              <a:rPr lang="ru-RU" b="1" dirty="0" err="1" smtClean="0"/>
              <a:t>засіб</a:t>
            </a:r>
            <a:r>
              <a:rPr lang="ru-RU" b="1" dirty="0" smtClean="0"/>
              <a:t>. </a:t>
            </a:r>
            <a:r>
              <a:rPr lang="ru-RU" b="1" dirty="0" err="1" smtClean="0"/>
              <a:t>Однак</a:t>
            </a:r>
            <a:r>
              <a:rPr lang="ru-RU" b="1" dirty="0" smtClean="0"/>
              <a:t> </a:t>
            </a:r>
            <a:r>
              <a:rPr lang="ru-RU" b="1" dirty="0" err="1" smtClean="0"/>
              <a:t>якість</a:t>
            </a:r>
            <a:r>
              <a:rPr lang="ru-RU" b="1" dirty="0" smtClean="0"/>
              <a:t> </a:t>
            </a:r>
            <a:r>
              <a:rPr lang="ru-RU" b="1" dirty="0" err="1" smtClean="0"/>
              <a:t>гомеопатичного</a:t>
            </a:r>
            <a:r>
              <a:rPr lang="ru-RU" b="1" dirty="0" smtClean="0"/>
              <a:t> препарату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клінічна</a:t>
            </a:r>
            <a:r>
              <a:rPr lang="ru-RU" b="1" dirty="0" smtClean="0"/>
              <a:t> </a:t>
            </a:r>
            <a:r>
              <a:rPr lang="ru-RU" b="1" dirty="0" err="1" smtClean="0"/>
              <a:t>ефективність</a:t>
            </a:r>
            <a:r>
              <a:rPr lang="ru-RU" b="1" dirty="0" smtClean="0"/>
              <a:t> в основному </a:t>
            </a:r>
            <a:r>
              <a:rPr lang="ru-RU" b="1" dirty="0" err="1" smtClean="0"/>
              <a:t>залежать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uk-UA" b="1" dirty="0" smtClean="0"/>
              <a:t>таких</a:t>
            </a:r>
            <a:r>
              <a:rPr lang="ru-RU" b="1" dirty="0" smtClean="0"/>
              <a:t> </a:t>
            </a:r>
            <a:r>
              <a:rPr lang="ru-RU" b="1" dirty="0" err="1" smtClean="0"/>
              <a:t>моментів</a:t>
            </a:r>
            <a:r>
              <a:rPr lang="ru-RU" b="1" dirty="0" smtClean="0"/>
              <a:t>:</a:t>
            </a:r>
          </a:p>
          <a:p>
            <a:pPr marL="274320" indent="-274320" algn="just">
              <a:buFont typeface="Wingdings 2"/>
              <a:buChar char=""/>
              <a:defRPr/>
            </a:pPr>
            <a:r>
              <a:rPr lang="ru-RU" dirty="0" err="1" smtClean="0"/>
              <a:t>вихідна</a:t>
            </a:r>
            <a:r>
              <a:rPr lang="ru-RU" dirty="0" smtClean="0"/>
              <a:t> </a:t>
            </a:r>
            <a:r>
              <a:rPr lang="ru-RU" dirty="0" err="1" smtClean="0"/>
              <a:t>речовина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напису</a:t>
            </a:r>
            <a:r>
              <a:rPr lang="ru-RU" dirty="0" smtClean="0"/>
              <a:t> на </a:t>
            </a:r>
            <a:r>
              <a:rPr lang="ru-RU" dirty="0" err="1" smtClean="0"/>
              <a:t>етикетці</a:t>
            </a:r>
            <a:r>
              <a:rPr lang="uk-UA" dirty="0" smtClean="0"/>
              <a:t>;</a:t>
            </a:r>
            <a:endParaRPr lang="ru-RU" dirty="0" smtClean="0"/>
          </a:p>
          <a:p>
            <a:pPr marL="274320" indent="-274320" algn="just">
              <a:buFont typeface="Wingdings 2"/>
              <a:buChar char=""/>
              <a:defRPr/>
            </a:pPr>
            <a:r>
              <a:rPr lang="ru-RU" dirty="0" err="1" smtClean="0"/>
              <a:t>потенціювання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динамізація</a:t>
            </a:r>
            <a:r>
              <a:rPr lang="ru-RU" dirty="0" smtClean="0"/>
              <a:t> </a:t>
            </a:r>
            <a:r>
              <a:rPr lang="ru-RU" dirty="0" err="1" smtClean="0"/>
              <a:t>проведені</a:t>
            </a:r>
            <a:r>
              <a:rPr lang="ru-RU" dirty="0" smtClean="0"/>
              <a:t> правильно </a:t>
            </a:r>
            <a:r>
              <a:rPr lang="uk-UA" dirty="0" smtClean="0"/>
              <a:t>як</a:t>
            </a:r>
            <a:r>
              <a:rPr lang="ru-RU" dirty="0" smtClean="0"/>
              <a:t> </a:t>
            </a:r>
            <a:r>
              <a:rPr lang="ru-RU" dirty="0" err="1" smtClean="0"/>
              <a:t>кількісно</a:t>
            </a:r>
            <a:r>
              <a:rPr lang="ru-RU" dirty="0" smtClean="0"/>
              <a:t> (число </a:t>
            </a:r>
            <a:r>
              <a:rPr lang="ru-RU" dirty="0" err="1" smtClean="0"/>
              <a:t>струшувань</a:t>
            </a:r>
            <a:r>
              <a:rPr lang="ru-RU" dirty="0" smtClean="0"/>
              <a:t>)</a:t>
            </a:r>
            <a:r>
              <a:rPr lang="uk-UA" dirty="0" smtClean="0"/>
              <a:t>, так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якісно</a:t>
            </a:r>
            <a:r>
              <a:rPr lang="ru-RU" dirty="0" smtClean="0"/>
              <a:t> (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струшування</a:t>
            </a:r>
            <a:r>
              <a:rPr lang="ru-RU" dirty="0" smtClean="0"/>
              <a:t>). </a:t>
            </a:r>
            <a:r>
              <a:rPr lang="ru-RU" dirty="0" err="1" smtClean="0"/>
              <a:t>Ін</a:t>
            </a:r>
            <a:r>
              <a:rPr lang="uk-UA" dirty="0" err="1" smtClean="0"/>
              <a:t>акше</a:t>
            </a:r>
            <a:r>
              <a:rPr lang="uk-UA" dirty="0" smtClean="0"/>
              <a:t> кажучи</a:t>
            </a:r>
            <a:r>
              <a:rPr lang="ru-RU" dirty="0" smtClean="0"/>
              <a:t>, треба </a:t>
            </a:r>
            <a:r>
              <a:rPr lang="ru-RU" dirty="0" err="1" smtClean="0"/>
              <a:t>визначити</a:t>
            </a:r>
            <a:r>
              <a:rPr lang="uk-UA" dirty="0" smtClean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калібровани</a:t>
            </a:r>
            <a:r>
              <a:rPr lang="uk-UA" dirty="0" smtClean="0"/>
              <a:t>й</a:t>
            </a:r>
            <a:r>
              <a:rPr lang="ru-RU" dirty="0" smtClean="0"/>
              <a:t> препарат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.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потенція</a:t>
            </a:r>
            <a:r>
              <a:rPr lang="ru-RU" dirty="0" smtClean="0"/>
              <a:t>, </a:t>
            </a:r>
            <a:r>
              <a:rPr lang="ru-RU" dirty="0" err="1" smtClean="0"/>
              <a:t>зазначена</a:t>
            </a:r>
            <a:r>
              <a:rPr lang="ru-RU" dirty="0" smtClean="0"/>
              <a:t> на </a:t>
            </a:r>
            <a:r>
              <a:rPr lang="ru-RU" dirty="0" err="1" smtClean="0"/>
              <a:t>етикетці</a:t>
            </a:r>
            <a:r>
              <a:rPr lang="ru-RU" dirty="0" smtClean="0"/>
              <a:t>, </a:t>
            </a:r>
            <a:r>
              <a:rPr lang="ru-RU" dirty="0" err="1" smtClean="0"/>
              <a:t>фактичній</a:t>
            </a:r>
            <a:r>
              <a:rPr lang="ru-RU" dirty="0" smtClean="0"/>
              <a:t> </a:t>
            </a:r>
            <a:r>
              <a:rPr lang="ru-RU" dirty="0" err="1" smtClean="0"/>
              <a:t>потенції</a:t>
            </a:r>
            <a:r>
              <a:rPr lang="ru-RU" dirty="0" smtClean="0"/>
              <a:t> препарату.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428604"/>
            <a:ext cx="8229600" cy="71438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uk-UA" sz="3200" b="1">
                <a:solidFill>
                  <a:schemeClr val="tx1"/>
                </a:solidFill>
              </a:rPr>
              <a:t>Контроль якості гомеопатичних лікарських засобів</a:t>
            </a:r>
            <a:endParaRPr lang="ru-RU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785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9552" y="1479974"/>
            <a:ext cx="11006666" cy="4736099"/>
          </a:xfrm>
        </p:spPr>
        <p:txBody>
          <a:bodyPr>
            <a:normAutofit/>
          </a:bodyPr>
          <a:lstStyle/>
          <a:p>
            <a:r>
              <a:rPr lang="uk-UA" b="1" i="1" dirty="0" err="1"/>
              <a:t>Тритурації</a:t>
            </a:r>
            <a:r>
              <a:rPr lang="uk-UA" b="1" i="1" dirty="0"/>
              <a:t> </a:t>
            </a:r>
            <a:r>
              <a:rPr lang="uk-UA" dirty="0"/>
              <a:t>зберігають в аптеках в щільно закритій скляній тарі, в сухому і, якщо необхідно, прохолодному, захищеному від світла місці (в залежності від фізико-хімічних властивостей діючих лікарських речовин). Готують </a:t>
            </a:r>
            <a:r>
              <a:rPr lang="uk-UA" dirty="0" err="1"/>
              <a:t>тритурації</a:t>
            </a:r>
            <a:r>
              <a:rPr lang="uk-UA" dirty="0"/>
              <a:t> в невеликих кількостях і на нетривалий термін (не більше 5 діб). Перед кожним використанням </a:t>
            </a:r>
            <a:r>
              <a:rPr lang="uk-UA" dirty="0" err="1"/>
              <a:t>тритурації</a:t>
            </a:r>
            <a:r>
              <a:rPr lang="uk-UA" dirty="0"/>
              <a:t> слід ретельно перемішати в ступці (але не струшувати).</a:t>
            </a:r>
          </a:p>
          <a:p>
            <a:r>
              <a:rPr lang="uk-UA" dirty="0" err="1"/>
              <a:t>Тритурації</a:t>
            </a:r>
            <a:r>
              <a:rPr lang="uk-UA" dirty="0"/>
              <a:t>, що містять отруйні та сильнодіючі речовини в першому, другому і третьому десяткових розведеннях вимагають дотримання особливих умов зберігання.</a:t>
            </a:r>
          </a:p>
          <a:p>
            <a:r>
              <a:rPr lang="uk-UA" b="1" i="1" dirty="0"/>
              <a:t>Гранули</a:t>
            </a:r>
            <a:r>
              <a:rPr lang="uk-UA" dirty="0"/>
              <a:t> зберігають при температурі від 10 до 25° С в сухому, захищеному від світла місці. Особливі умови зберігання вказуються в приватних статтях. Термін зберігання 2 роки (якщо немає інших вказівок).</a:t>
            </a:r>
          </a:p>
          <a:p>
            <a:r>
              <a:rPr lang="uk-UA" b="1" i="1" dirty="0"/>
              <a:t>Розчини і розведення</a:t>
            </a:r>
            <a:r>
              <a:rPr lang="uk-UA" dirty="0"/>
              <a:t> зберігають в щільно закритій скляній тарі в захищеному від світла і, якщо необхідно, прохолодному місці (в залежності від фізико-хімічних властивостей діючих лікарських речовин). Кислоти - в пляшках з притертою скляною пробкою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17</a:t>
            </a:fld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2336800" y="55664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відпуск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аптек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гомеопатичних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лікарських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приготуванні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гомеопатичних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лікарських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препаратів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5316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02843"/>
            <a:ext cx="8596668" cy="3880773"/>
          </a:xfrm>
        </p:spPr>
        <p:txBody>
          <a:bodyPr/>
          <a:lstStyle/>
          <a:p>
            <a:r>
              <a:rPr lang="uk-UA" dirty="0"/>
              <a:t>Розчини, що містять отруйні та сильнодіючі або пахучі і летючі речовини в першому, другому і третьому десяткових розведеннях, вимагають дотримання особливих умов зберігання, про що вказується в приватних статтях. Зміна кольору, помутніння, поява нальоту на тарі або пластівців в розчині вказує на її принципову непридатність.</a:t>
            </a:r>
          </a:p>
          <a:p>
            <a:r>
              <a:rPr lang="uk-UA" b="1" dirty="0"/>
              <a:t>М’які лікарські форми</a:t>
            </a:r>
            <a:r>
              <a:rPr lang="uk-UA" dirty="0"/>
              <a:t> також зберігають в щільно закритій тарі темного скла або поліетилену в захищеному від світла прохолодному місці з урахуванням фізико-хімічних властивостей лікарських речовин.</a:t>
            </a:r>
          </a:p>
          <a:p>
            <a:r>
              <a:rPr lang="uk-UA" dirty="0"/>
              <a:t>З аптек гомеопатичні лікарські препарати відпускають в залежності від виду лікарської форми у флаконах, пакетах, баночках.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928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19</a:t>
            </a:fld>
            <a:endParaRPr lang="uk-UA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92726" y="1161824"/>
            <a:ext cx="8581275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Тестові завдання до теми: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Доза на один прийом порошку становить приблизно: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0,2 г</a:t>
            </a:r>
            <a:endParaRPr kumimoji="0" lang="uk-UA" alt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1,0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0,5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5,0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10,0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Визначення дійсності та кількісного вмісту лікарських речовин проводять в </a:t>
            </a:r>
            <a:r>
              <a:rPr kumimoji="0" lang="uk-UA" altLang="uk-UA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тритураціях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розведення: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Х3</a:t>
            </a:r>
            <a:endParaRPr kumimoji="0" lang="uk-UA" alt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Х1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Х2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Х6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Х12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Для приготування </a:t>
            </a:r>
            <a:r>
              <a:rPr kumimoji="0" lang="uk-UA" altLang="uk-UA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тритурацій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сухих лікарських речовин, есенцій, настойок, розчинів або їх розведень в якості допоміжної речовини найчастіше використовують: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лактозу</a:t>
            </a:r>
            <a:endParaRPr kumimoji="0" lang="uk-UA" alt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етиловий спирт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тальк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- крохмаль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- глюкозу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90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3060" y="631597"/>
            <a:ext cx="8830942" cy="5409766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FFC000"/>
                </a:solidFill>
              </a:rPr>
              <a:t>Комплексні гомеопатичні препарати</a:t>
            </a:r>
            <a:endParaRPr lang="uk-UA" dirty="0">
              <a:solidFill>
                <a:srgbClr val="FFC000"/>
              </a:solidFill>
            </a:endParaRPr>
          </a:p>
          <a:p>
            <a:pPr algn="just"/>
            <a:r>
              <a:rPr lang="uk-UA" dirty="0"/>
              <a:t>Фармацевтичний ринок України швидко заповнюється комплексними гомеопатичними препаратами як вітчизняного, так і закордонного виробництва. Ці препарати здебільшого (за винятком лікарської форми «розчини для ін’єкцій») відпускаються без рецептів, що означає можливість їхнього придбання й використання будь яким покупцем по власному розсуду. При цьому використовуються препарати рослинного, тваринного й мінерального походження, приготовлені за спеціальною технологією. Така терапія не викликає побічних ефектів, може застосовуватися самостійно й у доповненні до звичайної лікарської практики.</a:t>
            </a:r>
          </a:p>
          <a:p>
            <a:pPr algn="just"/>
            <a:r>
              <a:rPr lang="uk-UA" dirty="0"/>
              <a:t>Комплексні гомеопатичні препарати з успіхом застосовуються в терапії, невропатології, хірургії, дерматології, педіатрії, офтальмології й інших областях медицини.</a:t>
            </a:r>
          </a:p>
          <a:p>
            <a:pPr algn="just"/>
            <a:r>
              <a:rPr lang="uk-UA" dirty="0"/>
              <a:t>Одна із причин цього - ефективність і простота в лікуванні хронічних захворювань. Статистика свідчить, що якщо на початку XX століття лише половина усіх </a:t>
            </a:r>
            <a:r>
              <a:rPr lang="uk-UA" dirty="0" err="1"/>
              <a:t>хвороб</a:t>
            </a:r>
            <a:r>
              <a:rPr lang="uk-UA" dirty="0"/>
              <a:t> носила хронічний характер, то в наш час вже близько 90 % захворювань хронічні.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1257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20</a:t>
            </a:fld>
            <a:endParaRPr lang="uk-UA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81891" y="954962"/>
            <a:ext cx="9922503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Відповідно з керівництвом </a:t>
            </a:r>
            <a:r>
              <a:rPr kumimoji="0" lang="uk-UA" altLang="uk-UA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В.Швабе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гранули бувають масою: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2 до 500 мг</a:t>
            </a:r>
            <a:endParaRPr kumimoji="0" lang="uk-UA" alt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1 до 1000 мг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1 до 10 мг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5 до 100 мг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0,2 до 50 мг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400" dirty="0">
                <a:solidFill>
                  <a:srgbClr val="2B2B2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насиченні гранул на1 кг вихідних цукрових гранул беруть наступну кількість рідкої лікарської речовини відповідного розведення: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г</a:t>
            </a:r>
            <a:endParaRPr kumimoji="0" lang="uk-UA" alt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кг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-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г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400" dirty="0">
                <a:solidFill>
                  <a:srgbClr val="2B2B2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рівномірного розподілу речовини, що наноситься вихідні цукрові гранули попередньо змочують етиловим спиртом такої концентрації: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- 60%</a:t>
            </a:r>
            <a:endParaRPr kumimoji="0" lang="uk-UA" alt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- 45%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- 70%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90%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ru-RU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95%</a:t>
            </a:r>
            <a:endParaRPr kumimoji="0" lang="ru-RU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022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18837"/>
            <a:ext cx="8596668" cy="5422526"/>
          </a:xfrm>
        </p:spPr>
        <p:txBody>
          <a:bodyPr>
            <a:normAutofit/>
          </a:bodyPr>
          <a:lstStyle/>
          <a:p>
            <a:r>
              <a:rPr lang="uk-UA" dirty="0" smtClean="0"/>
              <a:t>7. Який </a:t>
            </a:r>
            <a:r>
              <a:rPr lang="uk-UA" dirty="0"/>
              <a:t>з перерахованих препаратів є гомеопатичним комплексом для лікування ГРВІ? </a:t>
            </a:r>
          </a:p>
          <a:p>
            <a:r>
              <a:rPr lang="uk-UA" dirty="0"/>
              <a:t>A. </a:t>
            </a:r>
            <a:r>
              <a:rPr lang="uk-UA" dirty="0" err="1"/>
              <a:t>Анаферон</a:t>
            </a:r>
            <a:r>
              <a:rPr lang="uk-UA" dirty="0"/>
              <a:t> </a:t>
            </a:r>
          </a:p>
          <a:p>
            <a:r>
              <a:rPr lang="uk-UA" dirty="0"/>
              <a:t>B. </a:t>
            </a:r>
            <a:r>
              <a:rPr lang="uk-UA" dirty="0" err="1"/>
              <a:t>Назоферон</a:t>
            </a:r>
            <a:r>
              <a:rPr lang="uk-UA" dirty="0"/>
              <a:t> </a:t>
            </a:r>
          </a:p>
          <a:p>
            <a:r>
              <a:rPr lang="uk-UA" dirty="0"/>
              <a:t>C. </a:t>
            </a:r>
            <a:r>
              <a:rPr lang="uk-UA" dirty="0" err="1"/>
              <a:t>Лаферон</a:t>
            </a:r>
            <a:r>
              <a:rPr lang="uk-UA" dirty="0"/>
              <a:t> </a:t>
            </a:r>
          </a:p>
          <a:p>
            <a:r>
              <a:rPr lang="uk-UA" dirty="0"/>
              <a:t>D. </a:t>
            </a:r>
            <a:r>
              <a:rPr lang="uk-UA" dirty="0" err="1"/>
              <a:t>Інтрон</a:t>
            </a:r>
            <a:r>
              <a:rPr lang="uk-UA" dirty="0"/>
              <a:t>-А </a:t>
            </a:r>
          </a:p>
          <a:p>
            <a:r>
              <a:rPr lang="uk-UA" dirty="0"/>
              <a:t>E. </a:t>
            </a:r>
            <a:r>
              <a:rPr lang="uk-UA" dirty="0" err="1"/>
              <a:t>Цераксон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 smtClean="0"/>
              <a:t>8. Який </a:t>
            </a:r>
            <a:r>
              <a:rPr lang="uk-UA" dirty="0"/>
              <a:t>з перерахованих препаратів є гомеопатичним комплексом для лікування ГРВІ та їх ускладнень? </a:t>
            </a:r>
          </a:p>
          <a:p>
            <a:r>
              <a:rPr lang="uk-UA" dirty="0"/>
              <a:t>A. </a:t>
            </a:r>
            <a:r>
              <a:rPr lang="uk-UA" dirty="0" err="1"/>
              <a:t>Цинабсин</a:t>
            </a:r>
            <a:r>
              <a:rPr lang="uk-UA" dirty="0"/>
              <a:t> </a:t>
            </a:r>
          </a:p>
          <a:p>
            <a:r>
              <a:rPr lang="uk-UA" dirty="0"/>
              <a:t>B. Аконіт </a:t>
            </a:r>
          </a:p>
          <a:p>
            <a:r>
              <a:rPr lang="uk-UA" dirty="0"/>
              <a:t>C. </a:t>
            </a:r>
            <a:r>
              <a:rPr lang="uk-UA" dirty="0" err="1"/>
              <a:t>Рост</a:t>
            </a:r>
            <a:r>
              <a:rPr lang="uk-UA" dirty="0"/>
              <a:t>-норма </a:t>
            </a:r>
          </a:p>
          <a:p>
            <a:r>
              <a:rPr lang="uk-UA" dirty="0"/>
              <a:t>D. </a:t>
            </a:r>
            <a:r>
              <a:rPr lang="uk-UA" dirty="0" err="1"/>
              <a:t>Ампіцилін</a:t>
            </a:r>
            <a:r>
              <a:rPr lang="uk-UA" dirty="0"/>
              <a:t> </a:t>
            </a:r>
          </a:p>
          <a:p>
            <a:r>
              <a:rPr lang="uk-UA" dirty="0"/>
              <a:t>E. </a:t>
            </a:r>
            <a:r>
              <a:rPr lang="uk-UA" dirty="0" err="1"/>
              <a:t>Ременс</a:t>
            </a:r>
            <a:r>
              <a:rPr lang="uk-UA" dirty="0"/>
              <a:t> 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4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691" y="184727"/>
            <a:ext cx="11102109" cy="614218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uk-UA" b="1" dirty="0"/>
              <a:t>Перелік основної рекомендованої літератури:</a:t>
            </a:r>
            <a:r>
              <a:rPr lang="uk-UA" i="1" dirty="0"/>
              <a:t> </a:t>
            </a:r>
            <a:endParaRPr lang="uk-UA" dirty="0"/>
          </a:p>
          <a:p>
            <a:pPr lvl="0"/>
            <a:r>
              <a:rPr lang="uk-UA" dirty="0"/>
              <a:t>Гомеопатична фармація і медицина. Глосарій термінів та </a:t>
            </a:r>
            <a:r>
              <a:rPr lang="uk-UA" dirty="0" smtClean="0"/>
              <a:t>визначень. </a:t>
            </a:r>
            <a:r>
              <a:rPr lang="uk-UA" dirty="0" err="1"/>
              <a:t>Гомеопатическая</a:t>
            </a:r>
            <a:r>
              <a:rPr lang="uk-UA" dirty="0"/>
              <a:t> </a:t>
            </a:r>
            <a:r>
              <a:rPr lang="uk-UA" dirty="0" err="1"/>
              <a:t>фармация</a:t>
            </a:r>
            <a:r>
              <a:rPr lang="uk-UA" dirty="0"/>
              <a:t> и медицина. </a:t>
            </a:r>
            <a:r>
              <a:rPr lang="uk-UA" dirty="0" err="1"/>
              <a:t>Глосарий</a:t>
            </a:r>
            <a:r>
              <a:rPr lang="uk-UA" dirty="0"/>
              <a:t> </a:t>
            </a:r>
            <a:r>
              <a:rPr lang="uk-UA" dirty="0" err="1"/>
              <a:t>терминов</a:t>
            </a:r>
            <a:r>
              <a:rPr lang="uk-UA" dirty="0"/>
              <a:t> и </a:t>
            </a:r>
            <a:r>
              <a:rPr lang="uk-UA" dirty="0" err="1"/>
              <a:t>определений</a:t>
            </a:r>
            <a:r>
              <a:rPr lang="uk-UA" dirty="0"/>
              <a:t>: </a:t>
            </a:r>
            <a:r>
              <a:rPr lang="uk-UA" dirty="0" err="1"/>
              <a:t>навч</a:t>
            </a:r>
            <a:r>
              <a:rPr lang="uk-UA" dirty="0"/>
              <a:t>. посібник для </a:t>
            </a:r>
            <a:r>
              <a:rPr lang="uk-UA" dirty="0" err="1"/>
              <a:t>студ</a:t>
            </a:r>
            <a:r>
              <a:rPr lang="uk-UA" dirty="0"/>
              <a:t>. </a:t>
            </a:r>
            <a:r>
              <a:rPr lang="uk-UA" dirty="0" err="1"/>
              <a:t>вищ</a:t>
            </a:r>
            <a:r>
              <a:rPr lang="uk-UA" dirty="0"/>
              <a:t>. </a:t>
            </a:r>
            <a:r>
              <a:rPr lang="uk-UA" dirty="0" err="1"/>
              <a:t>Навч</a:t>
            </a:r>
            <a:r>
              <a:rPr lang="uk-UA" dirty="0"/>
              <a:t>. Закладів / Л.І. Вишневська, О.Ю. </a:t>
            </a:r>
            <a:r>
              <a:rPr lang="uk-UA" dirty="0" err="1"/>
              <a:t>Сергеєва</a:t>
            </a:r>
            <a:r>
              <a:rPr lang="uk-UA" dirty="0"/>
              <a:t>, С.В. Олійник ; за ред. Л.І. </a:t>
            </a:r>
            <a:r>
              <a:rPr lang="uk-UA" dirty="0" err="1"/>
              <a:t>Вишневскької</a:t>
            </a:r>
            <a:r>
              <a:rPr lang="uk-UA" dirty="0"/>
              <a:t>. – Х. : Оригінал, 2017. – 340 с.</a:t>
            </a:r>
          </a:p>
          <a:p>
            <a:pPr lvl="0"/>
            <a:r>
              <a:rPr lang="uk-UA" dirty="0"/>
              <a:t>Гомеопатичні </a:t>
            </a:r>
            <a:r>
              <a:rPr lang="uk-UA" dirty="0" err="1"/>
              <a:t>препарти</a:t>
            </a:r>
            <a:r>
              <a:rPr lang="uk-UA" dirty="0"/>
              <a:t>: навчальний посібник / </a:t>
            </a:r>
            <a:r>
              <a:rPr lang="uk-UA" dirty="0" err="1"/>
              <a:t>упоряд</a:t>
            </a:r>
            <a:r>
              <a:rPr lang="uk-UA" dirty="0"/>
              <a:t>.: Борисюк І.Ю., </a:t>
            </a:r>
            <a:r>
              <a:rPr lang="uk-UA" dirty="0" err="1"/>
              <a:t>Фізор</a:t>
            </a:r>
            <a:r>
              <a:rPr lang="uk-UA" dirty="0"/>
              <a:t> Н.С., Валіводзь І.П. Одеса, </a:t>
            </a:r>
            <a:r>
              <a:rPr lang="uk-UA" dirty="0" err="1"/>
              <a:t>ОНМедУ</a:t>
            </a:r>
            <a:r>
              <a:rPr lang="uk-UA" dirty="0"/>
              <a:t>, 2020.-168 с.</a:t>
            </a:r>
          </a:p>
          <a:p>
            <a:pPr lvl="0"/>
            <a:r>
              <a:rPr lang="uk-UA" dirty="0"/>
              <a:t>Аптечна технологія ліків: підручник для </a:t>
            </a:r>
            <a:r>
              <a:rPr lang="uk-UA" dirty="0" err="1"/>
              <a:t>студ</a:t>
            </a:r>
            <a:r>
              <a:rPr lang="uk-UA" dirty="0"/>
              <a:t>. </a:t>
            </a:r>
            <a:r>
              <a:rPr lang="uk-UA" dirty="0" err="1"/>
              <a:t>фарм</a:t>
            </a:r>
            <a:r>
              <a:rPr lang="uk-UA" dirty="0"/>
              <a:t>. ф-</a:t>
            </a:r>
            <a:r>
              <a:rPr lang="uk-UA" dirty="0" err="1"/>
              <a:t>тів</a:t>
            </a:r>
            <a:r>
              <a:rPr lang="uk-UA" dirty="0"/>
              <a:t> ВМНЗ України ІІІ-ІV рівнів акредитації / Тихонов О.І., </a:t>
            </a:r>
            <a:r>
              <a:rPr lang="uk-UA" dirty="0" err="1"/>
              <a:t>Ярних</a:t>
            </a:r>
            <a:r>
              <a:rPr lang="uk-UA" dirty="0"/>
              <a:t> Т.Г. ; за ред. О. І. Тихонова. – Вид. 4-те, </a:t>
            </a:r>
            <a:r>
              <a:rPr lang="uk-UA" dirty="0" err="1"/>
              <a:t>випр</a:t>
            </a:r>
            <a:r>
              <a:rPr lang="uk-UA" dirty="0"/>
              <a:t>. та </a:t>
            </a:r>
            <a:r>
              <a:rPr lang="uk-UA" dirty="0" err="1"/>
              <a:t>допов</a:t>
            </a:r>
            <a:r>
              <a:rPr lang="uk-UA" dirty="0"/>
              <a:t>. – Вінниця : Нова Книга, 2016. – 536 с.</a:t>
            </a:r>
          </a:p>
          <a:p>
            <a:pPr lvl="0"/>
            <a:r>
              <a:rPr lang="uk-UA" dirty="0"/>
              <a:t>Державна Фармакопея України / Державне підприємство «Український науковий фармакопейний центр якості лікарських засобів». - 2-е вид. - Доповнення 1. - Харків: Державне підприємство «Український науковий фармакопейний центр якості лікарських засобів», 2016. - 360 с. </a:t>
            </a:r>
          </a:p>
          <a:p>
            <a:pPr lvl="0" hangingPunct="0"/>
            <a:r>
              <a:rPr lang="uk-UA" dirty="0"/>
              <a:t>Державна фармакопея України: / </a:t>
            </a:r>
            <a:r>
              <a:rPr lang="uk-UA" dirty="0" err="1"/>
              <a:t>Укр</a:t>
            </a:r>
            <a:r>
              <a:rPr lang="uk-UA" dirty="0"/>
              <a:t>. наук. фармакопейний центр якості лікарських засобів. – 2 вид. – Х.: </a:t>
            </a:r>
            <a:r>
              <a:rPr lang="uk-UA" dirty="0" err="1"/>
              <a:t>Держ</a:t>
            </a:r>
            <a:r>
              <a:rPr lang="uk-UA" dirty="0"/>
              <a:t>. п-во «</a:t>
            </a:r>
            <a:r>
              <a:rPr lang="uk-UA" dirty="0" err="1"/>
              <a:t>Укр</a:t>
            </a:r>
            <a:r>
              <a:rPr lang="uk-UA" dirty="0"/>
              <a:t>. наук. фармакопейний центр лікарських засобів», 2015. – Т 1. – 1128 с.</a:t>
            </a:r>
          </a:p>
          <a:p>
            <a:pPr lvl="0" hangingPunct="0"/>
            <a:r>
              <a:rPr lang="uk-UA" dirty="0"/>
              <a:t>Державна Фармакопея України / Державне підприємство «Український науковий фармакопейний центр якості лікарських засобів» – 2-е вид. – Харків: Державне підприємство «Український науковий фармакопейний центр якості лікарських засобів», 2015. – Т. 3. – 732 с.</a:t>
            </a:r>
          </a:p>
          <a:p>
            <a:pPr lvl="0"/>
            <a:r>
              <a:rPr lang="uk-UA" dirty="0"/>
              <a:t>Допоміжні речовини у виробництві ліків 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посібн</a:t>
            </a:r>
            <a:r>
              <a:rPr lang="uk-UA" dirty="0"/>
              <a:t>. для </a:t>
            </a:r>
            <a:r>
              <a:rPr lang="uk-UA" dirty="0" err="1"/>
              <a:t>студ</a:t>
            </a:r>
            <a:r>
              <a:rPr lang="uk-UA" dirty="0"/>
              <a:t>. </a:t>
            </a:r>
            <a:r>
              <a:rPr lang="uk-UA" dirty="0" err="1"/>
              <a:t>вищ</a:t>
            </a:r>
            <a:r>
              <a:rPr lang="uk-UA" dirty="0"/>
              <a:t>. </a:t>
            </a:r>
            <a:r>
              <a:rPr lang="uk-UA" dirty="0" err="1"/>
              <a:t>фармац</a:t>
            </a:r>
            <a:r>
              <a:rPr lang="uk-UA" dirty="0"/>
              <a:t>.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закл</a:t>
            </a:r>
            <a:r>
              <a:rPr lang="uk-UA" dirty="0"/>
              <a:t>. / О.А. Рубан, І.М. </a:t>
            </a:r>
            <a:r>
              <a:rPr lang="uk-UA" dirty="0" err="1"/>
              <a:t>Перцев</a:t>
            </a:r>
            <a:r>
              <a:rPr lang="uk-UA" dirty="0"/>
              <a:t>, С.А. Куценко, Ю.С. </a:t>
            </a:r>
            <a:r>
              <a:rPr lang="uk-UA" dirty="0" err="1"/>
              <a:t>Маслій</a:t>
            </a:r>
            <a:r>
              <a:rPr lang="uk-UA" dirty="0"/>
              <a:t>; за ред. І.М. Перцева. – Х.: Золоті сторінки, 2016. – 720 с.</a:t>
            </a:r>
          </a:p>
          <a:p>
            <a:pPr lvl="0" fontAlgn="base" hangingPunct="0"/>
            <a:r>
              <a:rPr lang="uk-UA" dirty="0" err="1"/>
              <a:t>Вильям</a:t>
            </a:r>
            <a:r>
              <a:rPr lang="uk-UA" dirty="0"/>
              <a:t> </a:t>
            </a:r>
            <a:r>
              <a:rPr lang="uk-UA" dirty="0" err="1"/>
              <a:t>Берике</a:t>
            </a:r>
            <a:r>
              <a:rPr lang="uk-UA" dirty="0"/>
              <a:t> </a:t>
            </a:r>
            <a:r>
              <a:rPr lang="uk-UA" dirty="0" err="1"/>
              <a:t>Materia</a:t>
            </a:r>
            <a:r>
              <a:rPr lang="uk-UA" dirty="0"/>
              <a:t> </a:t>
            </a:r>
            <a:r>
              <a:rPr lang="uk-UA" dirty="0" err="1"/>
              <a:t>Medica</a:t>
            </a:r>
            <a:r>
              <a:rPr lang="uk-UA" dirty="0"/>
              <a:t> </a:t>
            </a:r>
            <a:r>
              <a:rPr lang="uk-UA" dirty="0" err="1"/>
              <a:t>гомеопатических</a:t>
            </a:r>
            <a:r>
              <a:rPr lang="uk-UA" dirty="0"/>
              <a:t> </a:t>
            </a:r>
            <a:r>
              <a:rPr lang="uk-UA" dirty="0" err="1"/>
              <a:t>препаратов</a:t>
            </a:r>
            <a:r>
              <a:rPr lang="uk-UA" dirty="0"/>
              <a:t>. </a:t>
            </a:r>
            <a:r>
              <a:rPr lang="uk-UA" dirty="0" err="1"/>
              <a:t>Libra</a:t>
            </a:r>
            <a:r>
              <a:rPr lang="uk-UA" dirty="0"/>
              <a:t>. 2017. 720 с.</a:t>
            </a:r>
          </a:p>
          <a:p>
            <a:pPr lvl="0" fontAlgn="base" hangingPunct="0"/>
            <a:r>
              <a:rPr lang="uk-UA" dirty="0"/>
              <a:t>Практикум по технологи </a:t>
            </a:r>
            <a:r>
              <a:rPr lang="uk-UA" dirty="0" err="1"/>
              <a:t>гомеопатических</a:t>
            </a:r>
            <a:r>
              <a:rPr lang="uk-UA" dirty="0"/>
              <a:t> </a:t>
            </a:r>
            <a:r>
              <a:rPr lang="uk-UA" dirty="0" err="1"/>
              <a:t>препаратов</a:t>
            </a:r>
            <a:r>
              <a:rPr lang="uk-UA" dirty="0"/>
              <a:t>: Для </a:t>
            </a:r>
            <a:r>
              <a:rPr lang="uk-UA" dirty="0" err="1"/>
              <a:t>студ</a:t>
            </a:r>
            <a:r>
              <a:rPr lang="uk-UA" dirty="0"/>
              <a:t>. Фар </a:t>
            </a:r>
            <a:r>
              <a:rPr lang="uk-UA" dirty="0" err="1"/>
              <a:t>мац</a:t>
            </a:r>
            <a:r>
              <a:rPr lang="uk-UA" dirty="0"/>
              <a:t>. </a:t>
            </a:r>
            <a:r>
              <a:rPr lang="uk-UA" dirty="0" err="1"/>
              <a:t>вузов</a:t>
            </a:r>
            <a:r>
              <a:rPr lang="uk-UA" dirty="0"/>
              <a:t> и ф-</a:t>
            </a:r>
            <a:r>
              <a:rPr lang="uk-UA" dirty="0" err="1"/>
              <a:t>тов</a:t>
            </a:r>
            <a:r>
              <a:rPr lang="uk-UA" dirty="0"/>
              <a:t> / А.И. Тихонов, М.Ф. </a:t>
            </a:r>
            <a:r>
              <a:rPr lang="uk-UA" dirty="0" err="1"/>
              <a:t>Пасечник</a:t>
            </a:r>
            <a:r>
              <a:rPr lang="uk-UA" dirty="0"/>
              <a:t>, Т.Г. </a:t>
            </a:r>
            <a:r>
              <a:rPr lang="uk-UA" dirty="0" err="1"/>
              <a:t>Ярных</a:t>
            </a:r>
            <a:r>
              <a:rPr lang="uk-UA" dirty="0"/>
              <a:t>, Л.И. </a:t>
            </a:r>
            <a:r>
              <a:rPr lang="uk-UA" dirty="0" err="1"/>
              <a:t>Вишневская</a:t>
            </a:r>
            <a:r>
              <a:rPr lang="uk-UA" dirty="0"/>
              <a:t>, С.А. Тихонова; </a:t>
            </a:r>
            <a:r>
              <a:rPr lang="uk-UA" dirty="0" err="1"/>
              <a:t>Под</a:t>
            </a:r>
            <a:r>
              <a:rPr lang="uk-UA" dirty="0"/>
              <a:t> ред.. А.И. Тихонова. – Х.: </a:t>
            </a:r>
            <a:r>
              <a:rPr lang="uk-UA" dirty="0" err="1"/>
              <a:t>Оригинал</a:t>
            </a:r>
            <a:r>
              <a:rPr lang="uk-UA" dirty="0"/>
              <a:t>, 2006. – 160 с.</a:t>
            </a:r>
          </a:p>
          <a:p>
            <a:pPr lvl="0" fontAlgn="base" hangingPunct="0"/>
            <a:r>
              <a:rPr lang="uk-UA" dirty="0"/>
              <a:t>Технологія гомеопатичних лікарських засобів : навчально-методичний посібник для викладачів / Л. І. Вишневська, Н. П. </a:t>
            </a:r>
            <a:r>
              <a:rPr lang="uk-UA" dirty="0" err="1"/>
              <a:t>Половко</a:t>
            </a:r>
            <a:r>
              <a:rPr lang="uk-UA" dirty="0"/>
              <a:t>, С. В. Олійник, І. С. </a:t>
            </a:r>
            <a:r>
              <a:rPr lang="uk-UA" dirty="0" err="1"/>
              <a:t>Коноваленко</a:t>
            </a:r>
            <a:r>
              <a:rPr lang="uk-UA" dirty="0"/>
              <a:t>. – Х.: Вид-во </a:t>
            </a:r>
            <a:r>
              <a:rPr lang="uk-UA" dirty="0" err="1"/>
              <a:t>НФаУ</a:t>
            </a:r>
            <a:r>
              <a:rPr lang="uk-UA" dirty="0"/>
              <a:t>, 2018. – 86 с.</a:t>
            </a:r>
          </a:p>
          <a:p>
            <a:pPr lvl="0" fontAlgn="base" hangingPunct="0"/>
            <a:r>
              <a:rPr lang="uk-UA" dirty="0"/>
              <a:t>Методичні рекомендації з підготовки до підсумкового модульного контролю з технології гомеопатичних лікарських засобів для здобувачів вищої освіти / Л. І. Вишневська, Н. П. </a:t>
            </a:r>
            <a:r>
              <a:rPr lang="uk-UA" dirty="0" err="1"/>
              <a:t>Половко</a:t>
            </a:r>
            <a:r>
              <a:rPr lang="uk-UA" dirty="0"/>
              <a:t>, С. В. Олійник, І. С. </a:t>
            </a:r>
            <a:r>
              <a:rPr lang="uk-UA" dirty="0" err="1"/>
              <a:t>Коноваленко</a:t>
            </a:r>
            <a:r>
              <a:rPr lang="uk-UA" dirty="0"/>
              <a:t>. – Х.: Вид-во </a:t>
            </a:r>
            <a:r>
              <a:rPr lang="uk-UA" dirty="0" err="1"/>
              <a:t>НФаУ</a:t>
            </a:r>
            <a:r>
              <a:rPr lang="uk-UA" dirty="0"/>
              <a:t>, 2018. – 27 с.</a:t>
            </a:r>
          </a:p>
          <a:p>
            <a:pPr lvl="0" fontAlgn="base" hangingPunct="0"/>
            <a:r>
              <a:rPr lang="uk-UA" dirty="0"/>
              <a:t>Технологія гомеопатичних лікарських засобів : метод. </a:t>
            </a:r>
            <a:r>
              <a:rPr lang="uk-UA" dirty="0" err="1"/>
              <a:t>рек</a:t>
            </a:r>
            <a:r>
              <a:rPr lang="uk-UA" dirty="0"/>
              <a:t>. до практичних і семінарських занять / Л. І. Вишневська, Н. П. </a:t>
            </a:r>
            <a:r>
              <a:rPr lang="uk-UA" dirty="0" err="1"/>
              <a:t>Половко</a:t>
            </a:r>
            <a:r>
              <a:rPr lang="uk-UA" dirty="0"/>
              <a:t>, С. В. Олійник, І. С. </a:t>
            </a:r>
            <a:r>
              <a:rPr lang="uk-UA" dirty="0" err="1"/>
              <a:t>Коноваленко</a:t>
            </a:r>
            <a:r>
              <a:rPr lang="uk-UA" dirty="0"/>
              <a:t>. – Х.: Вид-во </a:t>
            </a:r>
            <a:r>
              <a:rPr lang="uk-UA" dirty="0" err="1"/>
              <a:t>НФаУ</a:t>
            </a:r>
            <a:r>
              <a:rPr lang="uk-UA" dirty="0"/>
              <a:t>, 2018. – 56 с.</a:t>
            </a:r>
          </a:p>
          <a:p>
            <a:pPr lvl="0" fontAlgn="base" hangingPunct="0"/>
            <a:r>
              <a:rPr lang="uk-UA" dirty="0"/>
              <a:t>Організація самостійної роботи студентів з дисципліни «Технологія гомеопатичних лікарських засобів» : методичні рекомендації / Л. І. Вишневська, Н. П. </a:t>
            </a:r>
            <a:r>
              <a:rPr lang="uk-UA" dirty="0" err="1"/>
              <a:t>Половко</a:t>
            </a:r>
            <a:r>
              <a:rPr lang="uk-UA" dirty="0"/>
              <a:t>, С. В. Олійник, І. С. </a:t>
            </a:r>
            <a:r>
              <a:rPr lang="uk-UA" dirty="0" err="1"/>
              <a:t>Коноваленко</a:t>
            </a:r>
            <a:r>
              <a:rPr lang="uk-UA" dirty="0"/>
              <a:t>. – Харків: </a:t>
            </a:r>
            <a:r>
              <a:rPr lang="uk-UA" dirty="0" err="1"/>
              <a:t>НФаУ</a:t>
            </a:r>
            <a:r>
              <a:rPr lang="uk-UA" dirty="0"/>
              <a:t>, 2018. – 39 с.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2964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6" name="Picture 2" descr="Переглянути вихідне зображенн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429" y="-147781"/>
            <a:ext cx="8138680" cy="7293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23709" y="5486400"/>
            <a:ext cx="2945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7394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Сучасні гомеопатичні препарати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i="1" dirty="0" err="1">
                <a:solidFill>
                  <a:srgbClr val="FFC000"/>
                </a:solidFill>
              </a:rPr>
              <a:t>Ін'єль</a:t>
            </a:r>
            <a:r>
              <a:rPr lang="uk-UA" i="1" dirty="0">
                <a:solidFill>
                  <a:srgbClr val="FFC000"/>
                </a:solidFill>
              </a:rPr>
              <a:t>-препарати</a:t>
            </a:r>
            <a:r>
              <a:rPr lang="uk-UA" dirty="0"/>
              <a:t> - це ін'єкційні препарати з одного активного інгредієнта в декількох розведеннях. Наприклад, </a:t>
            </a:r>
            <a:r>
              <a:rPr lang="uk-UA" dirty="0" err="1"/>
              <a:t>Ingeel</a:t>
            </a:r>
            <a:r>
              <a:rPr lang="uk-UA" dirty="0"/>
              <a:t> </a:t>
            </a:r>
            <a:r>
              <a:rPr lang="uk-UA" dirty="0" err="1"/>
              <a:t>Bell-Belladonna</a:t>
            </a:r>
            <a:r>
              <a:rPr lang="uk-UA" dirty="0"/>
              <a:t> містить в одній ампулі D10, D20, D200, D1000 розведення беладони. Застосовуються при гострих і </a:t>
            </a:r>
            <a:r>
              <a:rPr lang="uk-UA" dirty="0" err="1"/>
              <a:t>підгострих</a:t>
            </a:r>
            <a:r>
              <a:rPr lang="uk-UA" dirty="0"/>
              <a:t> станах.</a:t>
            </a:r>
          </a:p>
          <a:p>
            <a:pPr algn="just"/>
            <a:r>
              <a:rPr lang="uk-UA" i="1" dirty="0">
                <a:solidFill>
                  <a:srgbClr val="FFC000"/>
                </a:solidFill>
              </a:rPr>
              <a:t>Змішані </a:t>
            </a:r>
            <a:r>
              <a:rPr lang="uk-UA" i="1" dirty="0" err="1">
                <a:solidFill>
                  <a:srgbClr val="FFC000"/>
                </a:solidFill>
              </a:rPr>
              <a:t>ін'єль</a:t>
            </a:r>
            <a:r>
              <a:rPr lang="uk-UA" i="1" dirty="0">
                <a:solidFill>
                  <a:srgbClr val="FFC000"/>
                </a:solidFill>
              </a:rPr>
              <a:t>-препарати</a:t>
            </a:r>
            <a:r>
              <a:rPr lang="uk-UA" dirty="0">
                <a:solidFill>
                  <a:srgbClr val="FFC000"/>
                </a:solidFill>
              </a:rPr>
              <a:t> </a:t>
            </a:r>
            <a:r>
              <a:rPr lang="uk-UA" dirty="0"/>
              <a:t>складаються з декількох інгредієнтів. Їх назва відповідає </a:t>
            </a:r>
            <a:r>
              <a:rPr lang="uk-UA" dirty="0" err="1"/>
              <a:t>основноим</a:t>
            </a:r>
            <a:r>
              <a:rPr lang="uk-UA" dirty="0"/>
              <a:t> показання: </a:t>
            </a:r>
            <a:r>
              <a:rPr lang="uk-UA" dirty="0" err="1"/>
              <a:t>Angio-Ingeel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Обидва види </a:t>
            </a:r>
            <a:r>
              <a:rPr lang="uk-UA" dirty="0" err="1"/>
              <a:t>ін'єль</a:t>
            </a:r>
            <a:r>
              <a:rPr lang="uk-UA" dirty="0"/>
              <a:t>-препаратів бувають звичайної і посиленої (</a:t>
            </a:r>
            <a:r>
              <a:rPr lang="uk-UA" dirty="0" err="1"/>
              <a:t>forte</a:t>
            </a:r>
            <a:r>
              <a:rPr lang="uk-UA" dirty="0"/>
              <a:t>) дії. Останнє досягається додатковим вмістом низьких потенцій основного компонента, використовується при хронічних захворюваннях.</a:t>
            </a:r>
          </a:p>
          <a:p>
            <a:pPr algn="just"/>
            <a:r>
              <a:rPr lang="uk-UA" i="1" dirty="0" err="1">
                <a:solidFill>
                  <a:srgbClr val="FFC000"/>
                </a:solidFill>
              </a:rPr>
              <a:t>Гомакорди</a:t>
            </a:r>
            <a:r>
              <a:rPr lang="uk-UA" dirty="0"/>
              <a:t> - це ін'єкційні та пероральні препарати у вигляді комбінації двох або трьох рядів потенцій різних ГП-засобів. Бувають звичайної і посиленої дії. Продовжують, підтримують і посилюють вплив ліків. Назва пов'язана з показанням для </a:t>
            </a:r>
            <a:r>
              <a:rPr lang="uk-UA" dirty="0" err="1"/>
              <a:t>одого</a:t>
            </a:r>
            <a:r>
              <a:rPr lang="uk-UA" dirty="0"/>
              <a:t> з головних компонентів і визначає їх застосування.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7806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Сучасні гомеопатичні препарати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i="1" dirty="0">
                <a:solidFill>
                  <a:srgbClr val="FFC000"/>
                </a:solidFill>
              </a:rPr>
              <a:t>Складно-поєднані препарати</a:t>
            </a:r>
            <a:r>
              <a:rPr lang="uk-UA" dirty="0">
                <a:solidFill>
                  <a:srgbClr val="FFC000"/>
                </a:solidFill>
              </a:rPr>
              <a:t> </a:t>
            </a:r>
            <a:r>
              <a:rPr lang="uk-UA" dirty="0"/>
              <a:t>включають від 5 до 30 найменувань потенцій.</a:t>
            </a:r>
          </a:p>
          <a:p>
            <a:pPr algn="just"/>
            <a:r>
              <a:rPr lang="uk-UA" i="1" dirty="0">
                <a:solidFill>
                  <a:srgbClr val="FFC000"/>
                </a:solidFill>
              </a:rPr>
              <a:t>Складні органопрепарати (по </a:t>
            </a:r>
            <a:r>
              <a:rPr lang="uk-UA" i="1" dirty="0" err="1">
                <a:solidFill>
                  <a:srgbClr val="FFC000"/>
                </a:solidFill>
              </a:rPr>
              <a:t>лікару</a:t>
            </a:r>
            <a:r>
              <a:rPr lang="uk-UA" i="1" dirty="0">
                <a:solidFill>
                  <a:srgbClr val="FFC000"/>
                </a:solidFill>
              </a:rPr>
              <a:t> </a:t>
            </a:r>
            <a:r>
              <a:rPr lang="uk-UA" i="1" dirty="0" err="1">
                <a:solidFill>
                  <a:srgbClr val="FFC000"/>
                </a:solidFill>
              </a:rPr>
              <a:t>Бланчі</a:t>
            </a:r>
            <a:r>
              <a:rPr lang="uk-UA" i="1" dirty="0">
                <a:solidFill>
                  <a:srgbClr val="FFC000"/>
                </a:solidFill>
              </a:rPr>
              <a:t> Іво)</a:t>
            </a:r>
            <a:r>
              <a:rPr lang="uk-UA" dirty="0">
                <a:solidFill>
                  <a:srgbClr val="FFC000"/>
                </a:solidFill>
              </a:rPr>
              <a:t>: </a:t>
            </a:r>
            <a:r>
              <a:rPr lang="uk-UA" dirty="0" err="1"/>
              <a:t>мукоза-композитум</a:t>
            </a:r>
            <a:r>
              <a:rPr lang="uk-UA" dirty="0"/>
              <a:t>, </a:t>
            </a:r>
            <a:r>
              <a:rPr lang="uk-UA" dirty="0" err="1"/>
              <a:t>дискус-композитум</a:t>
            </a:r>
            <a:r>
              <a:rPr lang="uk-UA" dirty="0"/>
              <a:t>, </a:t>
            </a:r>
            <a:r>
              <a:rPr lang="uk-UA" dirty="0" err="1"/>
              <a:t>тіреоідеа-композитум</a:t>
            </a:r>
            <a:r>
              <a:rPr lang="uk-UA" dirty="0"/>
              <a:t>.</a:t>
            </a:r>
          </a:p>
          <a:p>
            <a:pPr algn="just"/>
            <a:r>
              <a:rPr lang="uk-UA" i="1" dirty="0">
                <a:solidFill>
                  <a:srgbClr val="FFC000"/>
                </a:solidFill>
              </a:rPr>
              <a:t>Саркоди </a:t>
            </a:r>
            <a:r>
              <a:rPr lang="uk-UA" dirty="0"/>
              <a:t>- ГП-препарати у вигляді витяжок з різних здорових органів і тканин молодої великої рогатої худоби і свиней. Це можуть бути препарати з органів, в тому числі і крові і компонентів клітин (від органел до макромолекул), їх гідролізат, фільтрати і </a:t>
            </a:r>
            <a:r>
              <a:rPr lang="uk-UA" dirty="0" err="1"/>
              <a:t>ультрафільтрати</a:t>
            </a:r>
            <a:r>
              <a:rPr lang="uk-UA" dirty="0"/>
              <a:t> з рідин і суспензій, секрети органів (шлунковий сік, гормони, ферменти), сироватка крові та її фракції, мікробіологічні препарати. Саркоди діють на однойменні органи або функції, деякі з них збігаються зі своїми АП-аналогами, але відрізняються за своєю </a:t>
            </a:r>
            <a:r>
              <a:rPr lang="uk-UA" dirty="0" err="1"/>
              <a:t>фармакодинамікою</a:t>
            </a:r>
            <a:r>
              <a:rPr lang="uk-UA" dirty="0"/>
              <a:t>: в АП - це засіб замісної терапії, а в ГП -функціональної.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750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Сучасні гомеопатичні препарати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i="1" dirty="0" err="1">
                <a:solidFill>
                  <a:srgbClr val="FFC000"/>
                </a:solidFill>
              </a:rPr>
              <a:t>Нозоди</a:t>
            </a:r>
            <a:r>
              <a:rPr lang="uk-UA" dirty="0"/>
              <a:t> - стерильні лікарські препарати, приготовлені по ГП-технології з патологічно змінених органів чи тканин, компонентів або продуктів метаболізму тварин, людини і невірулентних мікроорганізмів (включаючи і віруси). </a:t>
            </a:r>
            <a:r>
              <a:rPr lang="uk-UA" dirty="0" err="1"/>
              <a:t>Нозоди</a:t>
            </a:r>
            <a:r>
              <a:rPr lang="uk-UA" dirty="0"/>
              <a:t> бувають </a:t>
            </a:r>
            <a:r>
              <a:rPr lang="uk-UA" dirty="0" err="1">
                <a:solidFill>
                  <a:srgbClr val="FFC000"/>
                </a:solidFill>
              </a:rPr>
              <a:t>ізопатичні</a:t>
            </a:r>
            <a:r>
              <a:rPr lang="uk-UA" dirty="0">
                <a:solidFill>
                  <a:srgbClr val="FFC000"/>
                </a:solidFill>
              </a:rPr>
              <a:t> (</a:t>
            </a:r>
            <a:r>
              <a:rPr lang="uk-UA" i="1" dirty="0" err="1">
                <a:solidFill>
                  <a:srgbClr val="FFC000"/>
                </a:solidFill>
              </a:rPr>
              <a:t>аутонозоди</a:t>
            </a:r>
            <a:r>
              <a:rPr lang="uk-UA" dirty="0">
                <a:solidFill>
                  <a:srgbClr val="FFC000"/>
                </a:solidFill>
              </a:rPr>
              <a:t>), </a:t>
            </a:r>
            <a:r>
              <a:rPr lang="uk-UA" dirty="0"/>
              <a:t>які готуються з субстратів хворого, і </a:t>
            </a:r>
            <a:r>
              <a:rPr lang="uk-UA" dirty="0" err="1">
                <a:solidFill>
                  <a:srgbClr val="FFC000"/>
                </a:solidFill>
              </a:rPr>
              <a:t>гетеропатичні</a:t>
            </a:r>
            <a:r>
              <a:rPr lang="uk-UA" dirty="0">
                <a:solidFill>
                  <a:srgbClr val="FFC000"/>
                </a:solidFill>
              </a:rPr>
              <a:t> (</a:t>
            </a:r>
            <a:r>
              <a:rPr lang="uk-UA" i="1" dirty="0" err="1">
                <a:solidFill>
                  <a:srgbClr val="FFC000"/>
                </a:solidFill>
              </a:rPr>
              <a:t>гетеронозоди</a:t>
            </a:r>
            <a:r>
              <a:rPr lang="uk-UA" dirty="0">
                <a:solidFill>
                  <a:srgbClr val="FFC000"/>
                </a:solidFill>
              </a:rPr>
              <a:t>) </a:t>
            </a:r>
            <a:r>
              <a:rPr lang="uk-UA" dirty="0"/>
              <a:t>- з чужорідних субстратів. Це фактично антигени, що стимулюють в організмі вироблення антитіл. Так діють специфічні </a:t>
            </a:r>
            <a:r>
              <a:rPr lang="uk-UA" dirty="0" err="1"/>
              <a:t>нозоди</a:t>
            </a:r>
            <a:r>
              <a:rPr lang="uk-UA" dirty="0"/>
              <a:t> з пухлинних клітин. Неспецифічні або широкого спектра (мазок із зіву) стимулюють фактори неспецифічного імунітету (γ-глобулін). </a:t>
            </a:r>
            <a:r>
              <a:rPr lang="uk-UA" dirty="0" err="1"/>
              <a:t>Нозоди</a:t>
            </a:r>
            <a:r>
              <a:rPr lang="uk-UA" dirty="0"/>
              <a:t> містять поодинокі потенції (Х6, СН6) і бувають комплексні (</a:t>
            </a:r>
            <a:r>
              <a:rPr lang="uk-UA" dirty="0" err="1"/>
              <a:t>mitte</a:t>
            </a:r>
            <a:r>
              <a:rPr lang="uk-UA" dirty="0"/>
              <a:t>) і навіть посилені (</a:t>
            </a:r>
            <a:r>
              <a:rPr lang="uk-UA" dirty="0" err="1"/>
              <a:t>forte</a:t>
            </a:r>
            <a:r>
              <a:rPr lang="uk-UA" dirty="0"/>
              <a:t>).</a:t>
            </a:r>
          </a:p>
          <a:p>
            <a:pPr algn="just"/>
            <a:r>
              <a:rPr lang="uk-UA" dirty="0"/>
              <a:t>Застосовуються </a:t>
            </a:r>
            <a:r>
              <a:rPr lang="uk-UA" dirty="0" err="1"/>
              <a:t>нозоди</a:t>
            </a:r>
            <a:r>
              <a:rPr lang="uk-UA" dirty="0"/>
              <a:t> за загальними правилами ГП, згідно з якими вони, як і всі ГП-препарати, діють на весь організм людини у вигляді сигналу для запуску складної захисної системи (програми), що коректує злагодженість функцій і здоров'я людини.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7180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2652"/>
            <a:ext cx="8701347" cy="5043835"/>
          </a:xfrm>
        </p:spPr>
        <p:txBody>
          <a:bodyPr/>
          <a:lstStyle/>
          <a:p>
            <a:endParaRPr lang="uk-UA" i="1" dirty="0" smtClean="0"/>
          </a:p>
          <a:p>
            <a:pPr algn="just"/>
            <a:r>
              <a:rPr lang="uk-UA" i="1" dirty="0" smtClean="0">
                <a:solidFill>
                  <a:srgbClr val="FFC000"/>
                </a:solidFill>
              </a:rPr>
              <a:t>Каталітичні </a:t>
            </a:r>
            <a:r>
              <a:rPr lang="uk-UA" i="1" dirty="0">
                <a:solidFill>
                  <a:srgbClr val="FFC000"/>
                </a:solidFill>
              </a:rPr>
              <a:t>препарати </a:t>
            </a:r>
            <a:r>
              <a:rPr lang="uk-UA" dirty="0"/>
              <a:t>– </a:t>
            </a:r>
            <a:r>
              <a:rPr lang="uk-UA" dirty="0" err="1"/>
              <a:t>підсилювані</a:t>
            </a:r>
            <a:r>
              <a:rPr lang="uk-UA" dirty="0"/>
              <a:t> за правилами ГП продукти обміну речовин, включають кислоти циклу лимонної кислоти і їх солі, </a:t>
            </a:r>
            <a:r>
              <a:rPr lang="uk-UA" dirty="0" err="1"/>
              <a:t>хінони</a:t>
            </a:r>
            <a:r>
              <a:rPr lang="uk-UA" dirty="0"/>
              <a:t> і каталізатори клітинного дихання, підсилюють продукти вуглеводного, ліпідного, білкового та пігментного обміну, метаболізму пуринових і </a:t>
            </a:r>
            <a:r>
              <a:rPr lang="uk-UA" dirty="0" err="1"/>
              <a:t>піримідинових</a:t>
            </a:r>
            <a:r>
              <a:rPr lang="uk-UA" dirty="0"/>
              <a:t> основ. Вони можуть бути </a:t>
            </a:r>
            <a:r>
              <a:rPr lang="uk-UA" dirty="0" err="1"/>
              <a:t>монопрепаратами</a:t>
            </a:r>
            <a:r>
              <a:rPr lang="uk-UA" dirty="0"/>
              <a:t> і комбінованими комплексами. Застосовуються в практиці ГП в області неврології, дерматології, гастроентерології, гематології, ендокринології, а також при алергічних і </a:t>
            </a:r>
            <a:r>
              <a:rPr lang="uk-UA" dirty="0" err="1"/>
              <a:t>аутоімунних</a:t>
            </a:r>
            <a:r>
              <a:rPr lang="uk-UA" dirty="0"/>
              <a:t> захворюваннях.</a:t>
            </a:r>
          </a:p>
          <a:p>
            <a:pPr algn="just"/>
            <a:r>
              <a:rPr lang="uk-UA" dirty="0"/>
              <a:t>При всьому різноманітті класичних і сучасних ГП-препаратів зберігається єдине уявлення про виникнення лікувального ефекту як про результат </a:t>
            </a:r>
            <a:r>
              <a:rPr lang="uk-UA" dirty="0" err="1"/>
              <a:t>енерго</a:t>
            </a:r>
            <a:r>
              <a:rPr lang="uk-UA" dirty="0"/>
              <a:t>-інформаційних впливів, що забезпечують </a:t>
            </a:r>
            <a:r>
              <a:rPr lang="uk-UA" dirty="0" err="1"/>
              <a:t>біорезонансний</a:t>
            </a:r>
            <a:r>
              <a:rPr lang="uk-UA" dirty="0"/>
              <a:t> зв'язок між захисними процесами в організмі і їх </a:t>
            </a:r>
            <a:r>
              <a:rPr lang="uk-UA" dirty="0" err="1"/>
              <a:t>взаємопотенціюванням</a:t>
            </a:r>
            <a:r>
              <a:rPr lang="uk-UA" dirty="0"/>
              <a:t>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5EAE-7467-4947-9CF8-7C3B5B227A9C}" type="slidenum">
              <a:rPr lang="uk-UA" smtClean="0"/>
              <a:t>6</a:t>
            </a:fld>
            <a:endParaRPr lang="uk-UA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pPr algn="ctr"/>
            <a:r>
              <a:rPr lang="uk-UA" b="1" dirty="0"/>
              <a:t>Сучасні гомеопатичні препарати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1521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46727" y="762434"/>
            <a:ext cx="8229600" cy="5197475"/>
          </a:xfrm>
        </p:spPr>
        <p:txBody>
          <a:bodyPr>
            <a:normAutofit/>
          </a:bodyPr>
          <a:lstStyle/>
          <a:p>
            <a:pPr marL="274320" indent="-274320" algn="just">
              <a:buNone/>
              <a:defRPr/>
            </a:pPr>
            <a:r>
              <a:rPr lang="uk-UA" sz="3200" b="1" cap="all" dirty="0" err="1"/>
              <a:t>гранулИ</a:t>
            </a:r>
            <a:r>
              <a:rPr lang="uk-UA" sz="3200" b="1" cap="all" dirty="0"/>
              <a:t> </a:t>
            </a:r>
            <a:r>
              <a:rPr lang="uk-UA" sz="3200" b="1" cap="all" dirty="0" err="1"/>
              <a:t>гомеопатичНІ</a:t>
            </a:r>
            <a:r>
              <a:rPr lang="uk-UA" sz="3200" b="1" dirty="0"/>
              <a:t> </a:t>
            </a:r>
          </a:p>
          <a:p>
            <a:pPr marL="274320" indent="-274320" algn="just">
              <a:buNone/>
              <a:defRPr/>
            </a:pPr>
            <a:r>
              <a:rPr lang="uk-UA" sz="3200" dirty="0"/>
              <a:t>(лат. </a:t>
            </a:r>
            <a:r>
              <a:rPr lang="ru-RU" sz="3200" i="1" dirty="0" err="1"/>
              <a:t>granula</a:t>
            </a:r>
            <a:r>
              <a:rPr lang="ru-RU" sz="3200" i="1" dirty="0"/>
              <a:t> </a:t>
            </a:r>
            <a:r>
              <a:rPr lang="ru-RU" sz="3200" i="1" dirty="0" err="1"/>
              <a:t>homeopathica</a:t>
            </a:r>
            <a:r>
              <a:rPr lang="uk-UA" sz="3200" dirty="0"/>
              <a:t>) — </a:t>
            </a:r>
          </a:p>
          <a:p>
            <a:pPr marL="274320" indent="-274320" algn="just">
              <a:buNone/>
              <a:defRPr/>
            </a:pPr>
            <a:r>
              <a:rPr lang="uk-UA" sz="3200" dirty="0"/>
              <a:t>лікарська форма для внутрішнього застосування, що складається з твердих, сухих, досить міцних агрегатів сухих порошків, на які нанесено потенційований розчин, у вигляді крупинок круглої, циліндричної або неправильної форми.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3487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71414"/>
            <a:ext cx="8229600" cy="571496"/>
          </a:xfrm>
        </p:spPr>
        <p:txBody>
          <a:bodyPr/>
          <a:lstStyle/>
          <a:p>
            <a:pPr hangingPunct="0">
              <a:defRPr/>
            </a:pPr>
            <a:r>
              <a:rPr lang="ru-RU" sz="2000" b="1">
                <a:solidFill>
                  <a:schemeClr val="tx1"/>
                </a:solidFill>
              </a:rPr>
              <a:t>АЛГОРИТМ ТЕХНОЛОГ</a:t>
            </a:r>
            <a:r>
              <a:rPr lang="uk-UA" sz="2000" b="1">
                <a:solidFill>
                  <a:schemeClr val="tx1"/>
                </a:solidFill>
              </a:rPr>
              <a:t>ІЇ </a:t>
            </a:r>
            <a:r>
              <a:rPr lang="uk-UA" sz="2000" b="1" cap="all">
                <a:solidFill>
                  <a:schemeClr val="tx1"/>
                </a:solidFill>
              </a:rPr>
              <a:t>гранул гомеопатичних</a:t>
            </a:r>
            <a:endParaRPr lang="ru-RU" sz="2000" b="1">
              <a:solidFill>
                <a:schemeClr val="tx1"/>
              </a:solidFill>
            </a:endParaRPr>
          </a:p>
        </p:txBody>
      </p:sp>
      <p:sp>
        <p:nvSpPr>
          <p:cNvPr id="48130" name="Rectangle 3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grpSp>
        <p:nvGrpSpPr>
          <p:cNvPr id="48131" name="Group 1"/>
          <p:cNvGrpSpPr>
            <a:grpSpLocks/>
          </p:cNvGrpSpPr>
          <p:nvPr/>
        </p:nvGrpSpPr>
        <p:grpSpPr bwMode="auto">
          <a:xfrm>
            <a:off x="2381251" y="714375"/>
            <a:ext cx="7643813" cy="5786438"/>
            <a:chOff x="1701" y="1494"/>
            <a:chExt cx="9720" cy="8280"/>
          </a:xfrm>
        </p:grpSpPr>
        <p:sp>
          <p:nvSpPr>
            <p:cNvPr id="48132" name="Text Box 33"/>
            <p:cNvSpPr txBox="1">
              <a:spLocks noChangeArrowheads="1"/>
            </p:cNvSpPr>
            <p:nvPr/>
          </p:nvSpPr>
          <p:spPr bwMode="auto">
            <a:xfrm>
              <a:off x="5121" y="2034"/>
              <a:ext cx="25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Вихідна сировина</a:t>
              </a:r>
              <a:endParaRPr lang="uk-UA"/>
            </a:p>
          </p:txBody>
        </p:sp>
        <p:sp>
          <p:nvSpPr>
            <p:cNvPr id="48133" name="Text Box 32"/>
            <p:cNvSpPr txBox="1">
              <a:spLocks noChangeArrowheads="1"/>
            </p:cNvSpPr>
            <p:nvPr/>
          </p:nvSpPr>
          <p:spPr bwMode="auto">
            <a:xfrm>
              <a:off x="1701" y="2934"/>
              <a:ext cx="3780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Розведення (дилюції) спиртові, </a:t>
              </a:r>
              <a:br>
                <a:rPr lang="uk-UA" sz="1200">
                  <a:cs typeface="Times New Roman" pitchFamily="18" charset="0"/>
                </a:rPr>
              </a:br>
              <a:r>
                <a:rPr lang="uk-UA" sz="1200">
                  <a:cs typeface="Times New Roman" pitchFamily="18" charset="0"/>
                </a:rPr>
                <a:t>розведення (дилюції) водні, </a:t>
              </a:r>
              <a:br>
                <a:rPr lang="uk-UA" sz="1200">
                  <a:cs typeface="Times New Roman" pitchFamily="18" charset="0"/>
                </a:rPr>
              </a:br>
              <a:r>
                <a:rPr lang="uk-UA" sz="1200">
                  <a:cs typeface="Times New Roman" pitchFamily="18" charset="0"/>
                </a:rPr>
                <a:t>матричні настойки, комплексні </a:t>
              </a:r>
              <a:br>
                <a:rPr lang="uk-UA" sz="1200">
                  <a:cs typeface="Times New Roman" pitchFamily="18" charset="0"/>
                </a:rPr>
              </a:br>
              <a:r>
                <a:rPr lang="uk-UA" sz="1200">
                  <a:cs typeface="Times New Roman" pitchFamily="18" charset="0"/>
                </a:rPr>
                <a:t>розведення</a:t>
              </a:r>
              <a:endParaRPr lang="uk-UA"/>
            </a:p>
          </p:txBody>
        </p:sp>
        <p:sp>
          <p:nvSpPr>
            <p:cNvPr id="48134" name="Text Box 31"/>
            <p:cNvSpPr txBox="1">
              <a:spLocks noChangeArrowheads="1"/>
            </p:cNvSpPr>
            <p:nvPr/>
          </p:nvSpPr>
          <p:spPr bwMode="auto">
            <a:xfrm>
              <a:off x="1701" y="7974"/>
              <a:ext cx="9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Висушування гомеопатичних гранул на пергаментному папері при кімнатній температурі</a:t>
              </a:r>
              <a:endParaRPr lang="uk-UA"/>
            </a:p>
          </p:txBody>
        </p:sp>
        <p:sp>
          <p:nvSpPr>
            <p:cNvPr id="48135" name="Text Box 30"/>
            <p:cNvSpPr txBox="1">
              <a:spLocks noChangeArrowheads="1"/>
            </p:cNvSpPr>
            <p:nvPr/>
          </p:nvSpPr>
          <p:spPr bwMode="auto">
            <a:xfrm>
              <a:off x="1701" y="4554"/>
              <a:ext cx="378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Відважування або відмірювання </a:t>
              </a:r>
              <a:endParaRPr lang="uk-UA" sz="800"/>
            </a:p>
            <a:p>
              <a:pPr algn="ctr" eaLnBrk="0" hangingPunct="0"/>
              <a:r>
                <a:rPr lang="uk-UA" sz="1200">
                  <a:cs typeface="Times New Roman" pitchFamily="18" charset="0"/>
                </a:rPr>
                <a:t>каліброваним краплеміром</a:t>
              </a:r>
              <a:endParaRPr lang="uk-UA"/>
            </a:p>
          </p:txBody>
        </p:sp>
        <p:sp>
          <p:nvSpPr>
            <p:cNvPr id="48136" name="Freeform 29"/>
            <p:cNvSpPr>
              <a:spLocks/>
            </p:cNvSpPr>
            <p:nvPr/>
          </p:nvSpPr>
          <p:spPr bwMode="auto">
            <a:xfrm>
              <a:off x="6379" y="2394"/>
              <a:ext cx="2" cy="204"/>
            </a:xfrm>
            <a:custGeom>
              <a:avLst/>
              <a:gdLst>
                <a:gd name="T0" fmla="*/ 0 w 3"/>
                <a:gd name="T1" fmla="*/ 0 h 266"/>
                <a:gd name="T2" fmla="*/ 3 w 3"/>
                <a:gd name="T3" fmla="*/ 266 h 266"/>
                <a:gd name="T4" fmla="*/ 0 60000 65536"/>
                <a:gd name="T5" fmla="*/ 0 60000 65536"/>
                <a:gd name="T6" fmla="*/ 0 w 3"/>
                <a:gd name="T7" fmla="*/ 0 h 266"/>
                <a:gd name="T8" fmla="*/ 3 w 3"/>
                <a:gd name="T9" fmla="*/ 266 h 2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266">
                  <a:moveTo>
                    <a:pt x="0" y="0"/>
                  </a:moveTo>
                  <a:lnTo>
                    <a:pt x="3" y="26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37" name="Freeform 28"/>
            <p:cNvSpPr>
              <a:spLocks/>
            </p:cNvSpPr>
            <p:nvPr/>
          </p:nvSpPr>
          <p:spPr bwMode="auto">
            <a:xfrm>
              <a:off x="3681" y="2574"/>
              <a:ext cx="2" cy="318"/>
            </a:xfrm>
            <a:custGeom>
              <a:avLst/>
              <a:gdLst>
                <a:gd name="T0" fmla="*/ 0 w 3"/>
                <a:gd name="T1" fmla="*/ 0 h 266"/>
                <a:gd name="T2" fmla="*/ 3 w 3"/>
                <a:gd name="T3" fmla="*/ 266 h 266"/>
                <a:gd name="T4" fmla="*/ 0 60000 65536"/>
                <a:gd name="T5" fmla="*/ 0 60000 65536"/>
                <a:gd name="T6" fmla="*/ 0 w 3"/>
                <a:gd name="T7" fmla="*/ 0 h 266"/>
                <a:gd name="T8" fmla="*/ 3 w 3"/>
                <a:gd name="T9" fmla="*/ 266 h 2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266">
                  <a:moveTo>
                    <a:pt x="0" y="0"/>
                  </a:moveTo>
                  <a:lnTo>
                    <a:pt x="3" y="26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38" name="Text Box 27"/>
            <p:cNvSpPr txBox="1">
              <a:spLocks noChangeArrowheads="1"/>
            </p:cNvSpPr>
            <p:nvPr/>
          </p:nvSpPr>
          <p:spPr bwMode="auto">
            <a:xfrm>
              <a:off x="1701" y="7074"/>
              <a:ext cx="97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Струшування зверху вниз (потенціювання) протягом 10 хвилин</a:t>
              </a:r>
              <a:endParaRPr lang="uk-UA"/>
            </a:p>
          </p:txBody>
        </p:sp>
        <p:sp>
          <p:nvSpPr>
            <p:cNvPr id="48139" name="Text Box 26"/>
            <p:cNvSpPr txBox="1">
              <a:spLocks noChangeArrowheads="1"/>
            </p:cNvSpPr>
            <p:nvPr/>
          </p:nvSpPr>
          <p:spPr bwMode="auto">
            <a:xfrm>
              <a:off x="1701" y="8694"/>
              <a:ext cx="9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Контроль якості</a:t>
              </a:r>
              <a:endParaRPr lang="uk-UA"/>
            </a:p>
          </p:txBody>
        </p:sp>
        <p:sp>
          <p:nvSpPr>
            <p:cNvPr id="48140" name="Text Box 25"/>
            <p:cNvSpPr txBox="1">
              <a:spLocks noChangeArrowheads="1"/>
            </p:cNvSpPr>
            <p:nvPr/>
          </p:nvSpPr>
          <p:spPr bwMode="auto">
            <a:xfrm>
              <a:off x="1701" y="9414"/>
              <a:ext cx="97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Упаковка та оформлення до відпуску</a:t>
              </a:r>
              <a:endParaRPr lang="uk-UA"/>
            </a:p>
          </p:txBody>
        </p:sp>
        <p:sp>
          <p:nvSpPr>
            <p:cNvPr id="48141" name="Text Box 24"/>
            <p:cNvSpPr txBox="1">
              <a:spLocks noChangeArrowheads="1"/>
            </p:cNvSpPr>
            <p:nvPr/>
          </p:nvSpPr>
          <p:spPr bwMode="auto">
            <a:xfrm>
              <a:off x="5841" y="3474"/>
              <a:ext cx="27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Спирт етиловий </a:t>
              </a:r>
              <a:br>
                <a:rPr lang="uk-UA" sz="1200">
                  <a:cs typeface="Times New Roman" pitchFamily="18" charset="0"/>
                </a:rPr>
              </a:br>
              <a:r>
                <a:rPr lang="uk-UA" sz="1200">
                  <a:cs typeface="Times New Roman" pitchFamily="18" charset="0"/>
                </a:rPr>
                <a:t>60 %-вий</a:t>
              </a:r>
              <a:endParaRPr lang="uk-UA"/>
            </a:p>
          </p:txBody>
        </p:sp>
        <p:sp>
          <p:nvSpPr>
            <p:cNvPr id="48142" name="Text Box 23"/>
            <p:cNvSpPr txBox="1">
              <a:spLocks noChangeArrowheads="1"/>
            </p:cNvSpPr>
            <p:nvPr/>
          </p:nvSpPr>
          <p:spPr bwMode="auto">
            <a:xfrm>
              <a:off x="8721" y="3474"/>
              <a:ext cx="27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Крупка цукрова</a:t>
              </a:r>
              <a:endParaRPr lang="uk-UA"/>
            </a:p>
          </p:txBody>
        </p:sp>
        <p:sp>
          <p:nvSpPr>
            <p:cNvPr id="48143" name="Freeform 22"/>
            <p:cNvSpPr>
              <a:spLocks/>
            </p:cNvSpPr>
            <p:nvPr/>
          </p:nvSpPr>
          <p:spPr bwMode="auto">
            <a:xfrm>
              <a:off x="8721" y="2574"/>
              <a:ext cx="2" cy="318"/>
            </a:xfrm>
            <a:custGeom>
              <a:avLst/>
              <a:gdLst>
                <a:gd name="T0" fmla="*/ 0 w 3"/>
                <a:gd name="T1" fmla="*/ 0 h 266"/>
                <a:gd name="T2" fmla="*/ 3 w 3"/>
                <a:gd name="T3" fmla="*/ 266 h 266"/>
                <a:gd name="T4" fmla="*/ 0 60000 65536"/>
                <a:gd name="T5" fmla="*/ 0 60000 65536"/>
                <a:gd name="T6" fmla="*/ 0 w 3"/>
                <a:gd name="T7" fmla="*/ 0 h 266"/>
                <a:gd name="T8" fmla="*/ 3 w 3"/>
                <a:gd name="T9" fmla="*/ 266 h 2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266">
                  <a:moveTo>
                    <a:pt x="0" y="0"/>
                  </a:moveTo>
                  <a:lnTo>
                    <a:pt x="3" y="26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4" name="Rectangle 21"/>
            <p:cNvSpPr>
              <a:spLocks noChangeArrowheads="1"/>
            </p:cNvSpPr>
            <p:nvPr/>
          </p:nvSpPr>
          <p:spPr bwMode="auto">
            <a:xfrm>
              <a:off x="5841" y="2934"/>
              <a:ext cx="558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0" bIns="0"/>
            <a:lstStyle/>
            <a:p>
              <a:pPr algn="ctr"/>
              <a:r>
                <a:rPr lang="uk-UA" sz="1200" b="1" i="1">
                  <a:cs typeface="Times New Roman" pitchFamily="18" charset="0"/>
                </a:rPr>
                <a:t>Допоміжні речовини</a:t>
              </a:r>
              <a:endParaRPr lang="uk-UA"/>
            </a:p>
          </p:txBody>
        </p:sp>
        <p:sp>
          <p:nvSpPr>
            <p:cNvPr id="48145" name="Line 20"/>
            <p:cNvSpPr>
              <a:spLocks noChangeShapeType="1"/>
            </p:cNvSpPr>
            <p:nvPr/>
          </p:nvSpPr>
          <p:spPr bwMode="auto">
            <a:xfrm>
              <a:off x="3681" y="2574"/>
              <a:ext cx="50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6" name="Line 19"/>
            <p:cNvSpPr>
              <a:spLocks noChangeShapeType="1"/>
            </p:cNvSpPr>
            <p:nvPr/>
          </p:nvSpPr>
          <p:spPr bwMode="auto">
            <a:xfrm>
              <a:off x="3681" y="419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7" name="Line 18"/>
            <p:cNvSpPr>
              <a:spLocks noChangeShapeType="1"/>
            </p:cNvSpPr>
            <p:nvPr/>
          </p:nvSpPr>
          <p:spPr bwMode="auto">
            <a:xfrm>
              <a:off x="9981" y="671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8" name="Line 17"/>
            <p:cNvSpPr>
              <a:spLocks noChangeShapeType="1"/>
            </p:cNvSpPr>
            <p:nvPr/>
          </p:nvSpPr>
          <p:spPr bwMode="auto">
            <a:xfrm>
              <a:off x="6561" y="761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9" name="Line 16"/>
            <p:cNvSpPr>
              <a:spLocks noChangeShapeType="1"/>
            </p:cNvSpPr>
            <p:nvPr/>
          </p:nvSpPr>
          <p:spPr bwMode="auto">
            <a:xfrm>
              <a:off x="6561" y="905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0" name="Line 15"/>
            <p:cNvSpPr>
              <a:spLocks noChangeShapeType="1"/>
            </p:cNvSpPr>
            <p:nvPr/>
          </p:nvSpPr>
          <p:spPr bwMode="auto">
            <a:xfrm>
              <a:off x="7101" y="329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1" name="Line 14"/>
            <p:cNvSpPr>
              <a:spLocks noChangeShapeType="1"/>
            </p:cNvSpPr>
            <p:nvPr/>
          </p:nvSpPr>
          <p:spPr bwMode="auto">
            <a:xfrm>
              <a:off x="9981" y="329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2" name="Line 13"/>
            <p:cNvSpPr>
              <a:spLocks noChangeShapeType="1"/>
            </p:cNvSpPr>
            <p:nvPr/>
          </p:nvSpPr>
          <p:spPr bwMode="auto">
            <a:xfrm>
              <a:off x="6381" y="185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3" name="Text Box 12"/>
            <p:cNvSpPr txBox="1">
              <a:spLocks noChangeArrowheads="1"/>
            </p:cNvSpPr>
            <p:nvPr/>
          </p:nvSpPr>
          <p:spPr bwMode="auto">
            <a:xfrm>
              <a:off x="5121" y="1494"/>
              <a:ext cx="2554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Рецептурний пропис</a:t>
              </a:r>
              <a:endParaRPr lang="uk-UA"/>
            </a:p>
          </p:txBody>
        </p:sp>
        <p:sp>
          <p:nvSpPr>
            <p:cNvPr id="48154" name="Line 11"/>
            <p:cNvSpPr>
              <a:spLocks noChangeShapeType="1"/>
            </p:cNvSpPr>
            <p:nvPr/>
          </p:nvSpPr>
          <p:spPr bwMode="auto">
            <a:xfrm>
              <a:off x="7101" y="419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5" name="Line 10"/>
            <p:cNvSpPr>
              <a:spLocks noChangeShapeType="1"/>
            </p:cNvSpPr>
            <p:nvPr/>
          </p:nvSpPr>
          <p:spPr bwMode="auto">
            <a:xfrm>
              <a:off x="9981" y="419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6" name="Text Box 9"/>
            <p:cNvSpPr txBox="1">
              <a:spLocks noChangeArrowheads="1"/>
            </p:cNvSpPr>
            <p:nvPr/>
          </p:nvSpPr>
          <p:spPr bwMode="auto">
            <a:xfrm>
              <a:off x="5841" y="4554"/>
              <a:ext cx="270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Відважування або відмірювання каліброваним краплеміром</a:t>
              </a:r>
              <a:endParaRPr lang="uk-UA"/>
            </a:p>
          </p:txBody>
        </p:sp>
        <p:sp>
          <p:nvSpPr>
            <p:cNvPr id="48157" name="Text Box 8"/>
            <p:cNvSpPr txBox="1">
              <a:spLocks noChangeArrowheads="1"/>
            </p:cNvSpPr>
            <p:nvPr/>
          </p:nvSpPr>
          <p:spPr bwMode="auto">
            <a:xfrm>
              <a:off x="8721" y="4554"/>
              <a:ext cx="270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Відважування</a:t>
              </a:r>
              <a:endParaRPr lang="uk-UA"/>
            </a:p>
          </p:txBody>
        </p:sp>
        <p:sp>
          <p:nvSpPr>
            <p:cNvPr id="48158" name="Line 7"/>
            <p:cNvSpPr>
              <a:spLocks noChangeShapeType="1"/>
            </p:cNvSpPr>
            <p:nvPr/>
          </p:nvSpPr>
          <p:spPr bwMode="auto">
            <a:xfrm>
              <a:off x="7101" y="563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9" name="Line 6"/>
            <p:cNvSpPr>
              <a:spLocks noChangeShapeType="1"/>
            </p:cNvSpPr>
            <p:nvPr/>
          </p:nvSpPr>
          <p:spPr bwMode="auto">
            <a:xfrm>
              <a:off x="3681" y="563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60" name="Line 5"/>
            <p:cNvSpPr>
              <a:spLocks noChangeShapeType="1"/>
            </p:cNvSpPr>
            <p:nvPr/>
          </p:nvSpPr>
          <p:spPr bwMode="auto">
            <a:xfrm flipH="1">
              <a:off x="3681" y="6354"/>
              <a:ext cx="50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none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61" name="Text Box 4"/>
            <p:cNvSpPr txBox="1">
              <a:spLocks noChangeArrowheads="1"/>
            </p:cNvSpPr>
            <p:nvPr/>
          </p:nvSpPr>
          <p:spPr bwMode="auto">
            <a:xfrm>
              <a:off x="8721" y="5994"/>
              <a:ext cx="270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36000" rIns="0" bIns="0"/>
            <a:lstStyle/>
            <a:p>
              <a:pPr algn="ctr"/>
              <a:r>
                <a:rPr lang="uk-UA" sz="1200">
                  <a:cs typeface="Times New Roman" pitchFamily="18" charset="0"/>
                </a:rPr>
                <a:t>Насичення</a:t>
              </a:r>
              <a:endParaRPr lang="uk-UA"/>
            </a:p>
          </p:txBody>
        </p:sp>
        <p:sp>
          <p:nvSpPr>
            <p:cNvPr id="48162" name="Line 3"/>
            <p:cNvSpPr>
              <a:spLocks noChangeShapeType="1"/>
            </p:cNvSpPr>
            <p:nvPr/>
          </p:nvSpPr>
          <p:spPr bwMode="auto">
            <a:xfrm>
              <a:off x="9981" y="563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63" name="Line 2"/>
            <p:cNvSpPr>
              <a:spLocks noChangeShapeType="1"/>
            </p:cNvSpPr>
            <p:nvPr/>
          </p:nvSpPr>
          <p:spPr bwMode="auto">
            <a:xfrm>
              <a:off x="6561" y="833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81011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algn="just" hangingPunct="0">
              <a:buNone/>
              <a:defRPr/>
            </a:pPr>
            <a:r>
              <a:rPr lang="ru-RU" i="1" dirty="0" smtClean="0"/>
              <a:t>Штамп </a:t>
            </a:r>
            <a:r>
              <a:rPr lang="ru-RU" i="1" dirty="0" err="1" smtClean="0"/>
              <a:t>лікувально-профілактичного</a:t>
            </a:r>
            <a:r>
              <a:rPr lang="ru-RU" i="1" dirty="0" smtClean="0"/>
              <a:t> закладу</a:t>
            </a:r>
            <a:endParaRPr lang="ru-RU" dirty="0" smtClean="0"/>
          </a:p>
          <a:p>
            <a:pPr marL="274320" indent="-274320" algn="just" hangingPunct="0">
              <a:buNone/>
              <a:defRPr/>
            </a:pPr>
            <a:r>
              <a:rPr lang="ru-RU" i="1" dirty="0" smtClean="0"/>
              <a:t>Дата </a:t>
            </a:r>
            <a:endParaRPr lang="ru-RU" dirty="0" smtClean="0"/>
          </a:p>
          <a:p>
            <a:pPr marL="274320" indent="-274320" algn="just" hangingPunct="0">
              <a:buNone/>
              <a:defRPr/>
            </a:pPr>
            <a:r>
              <a:rPr lang="ru-RU" i="1" dirty="0" err="1" smtClean="0"/>
              <a:t>Прізвище</a:t>
            </a:r>
            <a:r>
              <a:rPr lang="ru-RU" i="1" dirty="0" smtClean="0"/>
              <a:t>, </a:t>
            </a:r>
            <a:r>
              <a:rPr lang="ru-RU" i="1" dirty="0" err="1" smtClean="0"/>
              <a:t>ім'я</a:t>
            </a:r>
            <a:r>
              <a:rPr lang="ru-RU" i="1" dirty="0" smtClean="0"/>
              <a:t> та </a:t>
            </a:r>
            <a:r>
              <a:rPr lang="ru-RU" i="1" dirty="0" err="1" smtClean="0"/>
              <a:t>по-батькові</a:t>
            </a:r>
            <a:r>
              <a:rPr lang="ru-RU" i="1" dirty="0" smtClean="0"/>
              <a:t> хворого, </a:t>
            </a:r>
            <a:r>
              <a:rPr lang="ru-RU" i="1" dirty="0" err="1" smtClean="0"/>
              <a:t>вік</a:t>
            </a:r>
            <a:endParaRPr lang="ru-RU" i="1" dirty="0" smtClean="0"/>
          </a:p>
          <a:p>
            <a:pPr marL="274320" indent="-274320" algn="just" hangingPunct="0">
              <a:buNone/>
              <a:defRPr/>
            </a:pPr>
            <a:r>
              <a:rPr lang="ru-RU" i="1" dirty="0" err="1" smtClean="0"/>
              <a:t>Прізвище</a:t>
            </a:r>
            <a:r>
              <a:rPr lang="ru-RU" i="1" dirty="0" smtClean="0"/>
              <a:t>, </a:t>
            </a:r>
            <a:r>
              <a:rPr lang="ru-RU" i="1" dirty="0" err="1" smtClean="0"/>
              <a:t>ім'я</a:t>
            </a:r>
            <a:r>
              <a:rPr lang="ru-RU" i="1" dirty="0" smtClean="0"/>
              <a:t> та </a:t>
            </a:r>
            <a:r>
              <a:rPr lang="ru-RU" i="1" dirty="0" err="1" smtClean="0"/>
              <a:t>по-батькові</a:t>
            </a:r>
            <a:r>
              <a:rPr lang="ru-RU" i="1" dirty="0" smtClean="0"/>
              <a:t> </a:t>
            </a:r>
            <a:r>
              <a:rPr lang="ru-RU" i="1" dirty="0" err="1" smtClean="0"/>
              <a:t>лікаря</a:t>
            </a:r>
            <a:endParaRPr lang="ru-RU" dirty="0" smtClean="0"/>
          </a:p>
          <a:p>
            <a:pPr marL="274320" indent="-274320">
              <a:buNone/>
              <a:defRPr/>
            </a:pPr>
            <a:r>
              <a:rPr lang="uk-UA" i="1" dirty="0" smtClean="0"/>
              <a:t>	</a:t>
            </a:r>
            <a:r>
              <a:rPr lang="en-US" i="1" dirty="0" err="1" smtClean="0"/>
              <a:t>Rp</a:t>
            </a:r>
            <a:r>
              <a:rPr lang="ru-RU" i="1" dirty="0" smtClean="0"/>
              <a:t>.: </a:t>
            </a:r>
            <a:r>
              <a:rPr lang="uk-UA" i="1" dirty="0" err="1" smtClean="0"/>
              <a:t>Gran</a:t>
            </a:r>
            <a:r>
              <a:rPr lang="en-US" i="1" dirty="0" err="1" smtClean="0"/>
              <a:t>ulae</a:t>
            </a:r>
            <a:r>
              <a:rPr lang="ru-RU" i="1" dirty="0" smtClean="0"/>
              <a:t> </a:t>
            </a:r>
            <a:r>
              <a:rPr lang="uk-UA" i="1" dirty="0" smtClean="0"/>
              <a:t>T</a:t>
            </a:r>
            <a:r>
              <a:rPr lang="en-US" i="1" dirty="0" err="1" smtClean="0"/>
              <a:t>huja</a:t>
            </a:r>
            <a:r>
              <a:rPr lang="uk-UA" i="1" dirty="0" smtClean="0"/>
              <a:t> C12 10,0 </a:t>
            </a:r>
            <a:endParaRPr lang="ru-RU" i="1" dirty="0" smtClean="0"/>
          </a:p>
          <a:p>
            <a:pPr marL="274320" indent="-274320">
              <a:buNone/>
              <a:defRPr/>
            </a:pPr>
            <a:r>
              <a:rPr lang="uk-UA" i="1" dirty="0" smtClean="0"/>
              <a:t>		</a:t>
            </a:r>
            <a:r>
              <a:rPr lang="uk-UA" i="1" dirty="0" err="1" smtClean="0"/>
              <a:t>Da</a:t>
            </a:r>
            <a:r>
              <a:rPr lang="uk-UA" i="1" dirty="0" smtClean="0"/>
              <a:t>. </a:t>
            </a:r>
            <a:r>
              <a:rPr lang="uk-UA" i="1" dirty="0" err="1" smtClean="0"/>
              <a:t>Signa</a:t>
            </a:r>
            <a:r>
              <a:rPr lang="uk-UA" i="1" dirty="0" smtClean="0"/>
              <a:t>: По 8 гранул 3 рази на день.</a:t>
            </a:r>
            <a:r>
              <a:rPr lang="uk-UA" dirty="0" smtClean="0"/>
              <a:t> </a:t>
            </a:r>
          </a:p>
          <a:p>
            <a:pPr marL="274320" indent="-274320" algn="just" hangingPunct="0">
              <a:buNone/>
              <a:defRPr/>
            </a:pPr>
            <a:r>
              <a:rPr lang="ru-RU" i="1" dirty="0" err="1" smtClean="0"/>
              <a:t>Підпис</a:t>
            </a:r>
            <a:r>
              <a:rPr lang="ru-RU" i="1" dirty="0" smtClean="0"/>
              <a:t> </a:t>
            </a:r>
            <a:r>
              <a:rPr lang="ru-RU" i="1" dirty="0" err="1" smtClean="0"/>
              <a:t>лікаря</a:t>
            </a:r>
            <a:endParaRPr lang="ru-RU" dirty="0" smtClean="0"/>
          </a:p>
          <a:p>
            <a:pPr marL="274320" indent="-274320" algn="just" hangingPunct="0">
              <a:buNone/>
              <a:defRPr/>
            </a:pPr>
            <a:r>
              <a:rPr lang="ru-RU" i="1" dirty="0" err="1" smtClean="0"/>
              <a:t>Особова</a:t>
            </a:r>
            <a:r>
              <a:rPr lang="ru-RU" i="1" dirty="0" smtClean="0"/>
              <a:t> печатка </a:t>
            </a:r>
            <a:r>
              <a:rPr lang="ru-RU" i="1" dirty="0" err="1" smtClean="0"/>
              <a:t>лікаря</a:t>
            </a:r>
            <a:endParaRPr lang="ru-RU" dirty="0" smtClean="0"/>
          </a:p>
          <a:p>
            <a:pPr marL="274320" indent="-274320" hangingPunct="0"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hangingPunct="0">
              <a:buFont typeface="Wingdings 2"/>
              <a:buChar char=""/>
              <a:defRPr/>
            </a:pPr>
            <a:r>
              <a:rPr lang="ru-RU" b="1" i="1" dirty="0" smtClean="0"/>
              <a:t>Характеристика </a:t>
            </a:r>
            <a:r>
              <a:rPr lang="ru-RU" b="1" i="1" dirty="0" err="1" smtClean="0"/>
              <a:t>лікарського</a:t>
            </a:r>
            <a:r>
              <a:rPr lang="ru-RU" b="1" i="1" dirty="0" smtClean="0"/>
              <a:t> препарату. </a:t>
            </a:r>
            <a:r>
              <a:rPr lang="ru-RU" dirty="0" err="1" smtClean="0"/>
              <a:t>Гомеопатичні</a:t>
            </a:r>
            <a:r>
              <a:rPr lang="ru-RU" dirty="0" smtClean="0"/>
              <a:t> </a:t>
            </a:r>
            <a:r>
              <a:rPr lang="ru-RU" dirty="0" err="1" smtClean="0"/>
              <a:t>гранули</a:t>
            </a:r>
            <a:r>
              <a:rPr lang="ru-RU" dirty="0" smtClean="0"/>
              <a:t>, до складу </a:t>
            </a:r>
            <a:r>
              <a:rPr lang="ru-RU" dirty="0" err="1" smtClean="0"/>
              <a:t>яких</a:t>
            </a:r>
            <a:r>
              <a:rPr lang="ru-RU" dirty="0" smtClean="0"/>
              <a:t> входить </a:t>
            </a:r>
            <a:r>
              <a:rPr lang="ru-RU" dirty="0" err="1" smtClean="0"/>
              <a:t>сировина</a:t>
            </a:r>
            <a:r>
              <a:rPr lang="ru-RU" dirty="0" smtClean="0"/>
              <a:t> </a:t>
            </a:r>
            <a:r>
              <a:rPr lang="ru-RU" dirty="0" err="1" smtClean="0"/>
              <a:t>рослинного</a:t>
            </a:r>
            <a:r>
              <a:rPr lang="ru-RU" dirty="0" smtClean="0"/>
              <a:t> </a:t>
            </a:r>
            <a:r>
              <a:rPr lang="ru-RU" dirty="0" err="1" smtClean="0"/>
              <a:t>походження</a:t>
            </a:r>
            <a:r>
              <a:rPr lang="ru-RU" dirty="0" smtClean="0"/>
              <a:t> Туя </a:t>
            </a:r>
            <a:r>
              <a:rPr lang="ru-RU" dirty="0" err="1" smtClean="0"/>
              <a:t>західна</a:t>
            </a:r>
            <a:r>
              <a:rPr lang="ru-RU" dirty="0" smtClean="0"/>
              <a:t>. </a:t>
            </a:r>
          </a:p>
          <a:p>
            <a:pPr marL="274320" indent="-274320"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8414" y="274638"/>
            <a:ext cx="747238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sz="3200" b="1" err="1">
                <a:solidFill>
                  <a:schemeClr val="tx1"/>
                </a:solidFill>
              </a:rPr>
              <a:t>Rp</a:t>
            </a:r>
            <a:r>
              <a:rPr lang="ru-RU" sz="3200" b="1">
                <a:solidFill>
                  <a:schemeClr val="tx1"/>
                </a:solidFill>
              </a:rPr>
              <a:t>.: </a:t>
            </a:r>
            <a:r>
              <a:rPr lang="uk-UA" sz="3200" b="1" err="1">
                <a:solidFill>
                  <a:schemeClr val="tx1"/>
                </a:solidFill>
              </a:rPr>
              <a:t>Gran</a:t>
            </a:r>
            <a:r>
              <a:rPr sz="3200" b="1" err="1">
                <a:solidFill>
                  <a:schemeClr val="tx1"/>
                </a:solidFill>
              </a:rPr>
              <a:t>ulae</a:t>
            </a:r>
            <a:r>
              <a:rPr lang="ru-RU" sz="3200" b="1">
                <a:solidFill>
                  <a:schemeClr val="tx1"/>
                </a:solidFill>
              </a:rPr>
              <a:t> </a:t>
            </a:r>
            <a:r>
              <a:rPr sz="3200" b="1" err="1">
                <a:solidFill>
                  <a:schemeClr val="tx1"/>
                </a:solidFill>
              </a:rPr>
              <a:t>Thuja</a:t>
            </a:r>
            <a:r>
              <a:rPr lang="uk-UA" sz="3200" i="1">
                <a:solidFill>
                  <a:schemeClr val="tx1"/>
                </a:solidFill>
              </a:rPr>
              <a:t> </a:t>
            </a:r>
            <a:r>
              <a:rPr lang="uk-UA" sz="3200" b="1">
                <a:solidFill>
                  <a:schemeClr val="tx1"/>
                </a:solidFill>
              </a:rPr>
              <a:t>C12 10,0 </a:t>
            </a:r>
            <a:r>
              <a:rPr lang="ru-RU" sz="3200">
                <a:solidFill>
                  <a:schemeClr val="tx1"/>
                </a:solidFill>
              </a:rPr>
              <a:t/>
            </a:r>
            <a:br>
              <a:rPr lang="ru-RU" sz="3200">
                <a:solidFill>
                  <a:schemeClr val="tx1"/>
                </a:solidFill>
              </a:rPr>
            </a:br>
            <a:r>
              <a:rPr lang="ru-RU" sz="3200">
                <a:solidFill>
                  <a:schemeClr val="tx1"/>
                </a:solidFill>
              </a:rPr>
              <a:t>        </a:t>
            </a:r>
            <a:r>
              <a:rPr sz="3200" b="1">
                <a:solidFill>
                  <a:schemeClr val="tx1"/>
                </a:solidFill>
              </a:rPr>
              <a:t>D</a:t>
            </a:r>
            <a:r>
              <a:rPr lang="ru-RU" sz="3200" b="1">
                <a:solidFill>
                  <a:schemeClr val="tx1"/>
                </a:solidFill>
              </a:rPr>
              <a:t>. </a:t>
            </a:r>
            <a:r>
              <a:rPr sz="3200" b="1">
                <a:solidFill>
                  <a:schemeClr val="tx1"/>
                </a:solidFill>
              </a:rPr>
              <a:t>S</a:t>
            </a:r>
            <a:r>
              <a:rPr lang="ru-RU" sz="3200" b="1">
                <a:solidFill>
                  <a:schemeClr val="tx1"/>
                </a:solidFill>
              </a:rPr>
              <a:t>. </a:t>
            </a:r>
            <a:r>
              <a:rPr lang="uk-UA" sz="3200" b="1">
                <a:solidFill>
                  <a:schemeClr val="tx1"/>
                </a:solidFill>
              </a:rPr>
              <a:t>По 8 гранул 3 рази на день</a:t>
            </a:r>
            <a:endParaRPr lang="ru-RU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7334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2088</Words>
  <Application>Microsoft Office PowerPoint</Application>
  <PresentationFormat>Широкоэкранный</PresentationFormat>
  <Paragraphs>192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Constantia</vt:lpstr>
      <vt:lpstr>Times New Roman</vt:lpstr>
      <vt:lpstr>Trebuchet MS</vt:lpstr>
      <vt:lpstr>Wingdings 2</vt:lpstr>
      <vt:lpstr>Wingdings 3</vt:lpstr>
      <vt:lpstr>Аспект</vt:lpstr>
      <vt:lpstr>Семінарське заняття 2</vt:lpstr>
      <vt:lpstr>Презентация PowerPoint</vt:lpstr>
      <vt:lpstr>Сучасні гомеопатичні препарати</vt:lpstr>
      <vt:lpstr>Сучасні гомеопатичні препарати</vt:lpstr>
      <vt:lpstr>Сучасні гомеопатичні препарати</vt:lpstr>
      <vt:lpstr>Сучасні гомеопатичні препарати</vt:lpstr>
      <vt:lpstr>Презентация PowerPoint</vt:lpstr>
      <vt:lpstr>АЛГОРИТМ ТЕХНОЛОГІЇ гранул гомеопатичних</vt:lpstr>
      <vt:lpstr>Rp.: Granulae Thuja C12 10,0          D. S. По 8 гранул 3 рази на день</vt:lpstr>
      <vt:lpstr>Технологія</vt:lpstr>
      <vt:lpstr>Лицьовий бік паспорта письмового контролю (ППК) </vt:lpstr>
      <vt:lpstr>Оформлення до використання </vt:lpstr>
      <vt:lpstr>Презентация PowerPoint</vt:lpstr>
      <vt:lpstr>Таблетки для гомеопатичного застосування </vt:lpstr>
      <vt:lpstr>Контроль якості гомеопатичних лікарських засобів</vt:lpstr>
      <vt:lpstr>Контроль якості гомеопатичних лікарських засобів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Валіводзь Ірина Петрівна</dc:creator>
  <cp:lastModifiedBy>Валіводзь Ірина Петрівна</cp:lastModifiedBy>
  <cp:revision>16</cp:revision>
  <dcterms:created xsi:type="dcterms:W3CDTF">2021-02-25T17:09:37Z</dcterms:created>
  <dcterms:modified xsi:type="dcterms:W3CDTF">2021-03-09T19:21:36Z</dcterms:modified>
</cp:coreProperties>
</file>